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363" r:id="rId2"/>
    <p:sldId id="364" r:id="rId3"/>
    <p:sldId id="362" r:id="rId4"/>
    <p:sldId id="326" r:id="rId5"/>
    <p:sldId id="311" r:id="rId6"/>
    <p:sldId id="365" r:id="rId7"/>
    <p:sldId id="366" r:id="rId8"/>
    <p:sldId id="367" r:id="rId9"/>
    <p:sldId id="315" r:id="rId10"/>
    <p:sldId id="318" r:id="rId11"/>
    <p:sldId id="316" r:id="rId12"/>
    <p:sldId id="317" r:id="rId13"/>
    <p:sldId id="312" r:id="rId14"/>
    <p:sldId id="313" r:id="rId15"/>
    <p:sldId id="314" r:id="rId16"/>
    <p:sldId id="368" r:id="rId17"/>
    <p:sldId id="320" r:id="rId18"/>
    <p:sldId id="322" r:id="rId19"/>
    <p:sldId id="321" r:id="rId20"/>
    <p:sldId id="327" r:id="rId21"/>
    <p:sldId id="298" r:id="rId22"/>
    <p:sldId id="276" r:id="rId23"/>
    <p:sldId id="283" r:id="rId24"/>
    <p:sldId id="353" r:id="rId25"/>
    <p:sldId id="302" r:id="rId26"/>
    <p:sldId id="293" r:id="rId27"/>
    <p:sldId id="342" r:id="rId28"/>
    <p:sldId id="324" r:id="rId29"/>
    <p:sldId id="346" r:id="rId30"/>
    <p:sldId id="347" r:id="rId31"/>
    <p:sldId id="292" r:id="rId32"/>
    <p:sldId id="301" r:id="rId33"/>
    <p:sldId id="369" r:id="rId34"/>
    <p:sldId id="350" r:id="rId35"/>
    <p:sldId id="307" r:id="rId36"/>
    <p:sldId id="325" r:id="rId37"/>
    <p:sldId id="308" r:id="rId38"/>
    <p:sldId id="351" r:id="rId39"/>
    <p:sldId id="352" r:id="rId40"/>
    <p:sldId id="356" r:id="rId41"/>
    <p:sldId id="345" r:id="rId42"/>
    <p:sldId id="266" r:id="rId43"/>
    <p:sldId id="348" r:id="rId44"/>
    <p:sldId id="264" r:id="rId45"/>
    <p:sldId id="263" r:id="rId46"/>
    <p:sldId id="277" r:id="rId47"/>
    <p:sldId id="328" r:id="rId48"/>
    <p:sldId id="343" r:id="rId49"/>
    <p:sldId id="267" r:id="rId50"/>
    <p:sldId id="377" r:id="rId51"/>
    <p:sldId id="344" r:id="rId52"/>
    <p:sldId id="373" r:id="rId53"/>
    <p:sldId id="380" r:id="rId54"/>
    <p:sldId id="349" r:id="rId55"/>
    <p:sldId id="361" r:id="rId56"/>
    <p:sldId id="372" r:id="rId57"/>
    <p:sldId id="382" r:id="rId58"/>
    <p:sldId id="304" r:id="rId59"/>
    <p:sldId id="259" r:id="rId60"/>
    <p:sldId id="275" r:id="rId61"/>
    <p:sldId id="359" r:id="rId62"/>
    <p:sldId id="360" r:id="rId63"/>
    <p:sldId id="357" r:id="rId64"/>
    <p:sldId id="358" r:id="rId65"/>
    <p:sldId id="329" r:id="rId66"/>
    <p:sldId id="370" r:id="rId67"/>
    <p:sldId id="371" r:id="rId68"/>
    <p:sldId id="331" r:id="rId69"/>
    <p:sldId id="354" r:id="rId70"/>
    <p:sldId id="330" r:id="rId71"/>
    <p:sldId id="332" r:id="rId72"/>
    <p:sldId id="333" r:id="rId73"/>
    <p:sldId id="341" r:id="rId74"/>
    <p:sldId id="335" r:id="rId75"/>
    <p:sldId id="334" r:id="rId76"/>
    <p:sldId id="336" r:id="rId77"/>
    <p:sldId id="381" r:id="rId78"/>
    <p:sldId id="337" r:id="rId79"/>
    <p:sldId id="338" r:id="rId80"/>
    <p:sldId id="355" r:id="rId81"/>
    <p:sldId id="339" r:id="rId8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296" autoAdjust="0"/>
  </p:normalViewPr>
  <p:slideViewPr>
    <p:cSldViewPr>
      <p:cViewPr>
        <p:scale>
          <a:sx n="100" d="100"/>
          <a:sy n="100" d="100"/>
        </p:scale>
        <p:origin x="-1296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DBD41-A627-4F54-84BE-0DFF13688388}" type="datetimeFigureOut">
              <a:rPr lang="de-DE" smtClean="0"/>
              <a:t>30.08.2018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3CC49-B801-49DD-A60A-069376180AF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60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01596-3FCF-4E92-B10A-18DC26E215B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0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4578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511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00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984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003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069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578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008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56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577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775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4E661-E0E3-457D-AEAF-B07566442BE1}" type="datetimeFigureOut">
              <a:rPr lang="de-DE" smtClean="0"/>
              <a:t>30.08.2018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86C32-BF9D-408E-AAB3-EA0DAC44466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725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79.jpe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jpe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pn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13" Type="http://schemas.openxmlformats.org/officeDocument/2006/relationships/image" Target="../media/image126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image" Target="../media/image115.jpeg"/><Relationship Id="rId16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jpeg"/><Relationship Id="rId10" Type="http://schemas.openxmlformats.org/officeDocument/2006/relationships/image" Target="../media/image123.jpeg"/><Relationship Id="rId4" Type="http://schemas.openxmlformats.org/officeDocument/2006/relationships/image" Target="../media/image117.pn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jpe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41.png"/><Relationship Id="rId9" Type="http://schemas.openxmlformats.org/officeDocument/2006/relationships/image" Target="../media/image146.jpeg"/><Relationship Id="rId14" Type="http://schemas.openxmlformats.org/officeDocument/2006/relationships/image" Target="../media/image1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12" Type="http://schemas.openxmlformats.org/officeDocument/2006/relationships/image" Target="../media/image162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11" Type="http://schemas.openxmlformats.org/officeDocument/2006/relationships/image" Target="../media/image161.jpeg"/><Relationship Id="rId5" Type="http://schemas.openxmlformats.org/officeDocument/2006/relationships/image" Target="../media/image155.jpeg"/><Relationship Id="rId10" Type="http://schemas.openxmlformats.org/officeDocument/2006/relationships/image" Target="../media/image160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13" Type="http://schemas.openxmlformats.org/officeDocument/2006/relationships/image" Target="../media/image204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12" Type="http://schemas.openxmlformats.org/officeDocument/2006/relationships/image" Target="../media/image203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jpeg"/><Relationship Id="rId5" Type="http://schemas.openxmlformats.org/officeDocument/2006/relationships/image" Target="../media/image196.jpeg"/><Relationship Id="rId15" Type="http://schemas.openxmlformats.org/officeDocument/2006/relationships/image" Target="../media/image206.png"/><Relationship Id="rId10" Type="http://schemas.openxmlformats.org/officeDocument/2006/relationships/image" Target="../media/image201.pn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Relationship Id="rId14" Type="http://schemas.openxmlformats.org/officeDocument/2006/relationships/image" Target="../media/image2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jpeg"/><Relationship Id="rId4" Type="http://schemas.openxmlformats.org/officeDocument/2006/relationships/image" Target="../media/image2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jpeg"/><Relationship Id="rId4" Type="http://schemas.openxmlformats.org/officeDocument/2006/relationships/image" Target="../media/image2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Relationship Id="rId9" Type="http://schemas.openxmlformats.org/officeDocument/2006/relationships/image" Target="../media/image2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jpeg"/><Relationship Id="rId4" Type="http://schemas.openxmlformats.org/officeDocument/2006/relationships/image" Target="../media/image2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jpeg"/><Relationship Id="rId4" Type="http://schemas.openxmlformats.org/officeDocument/2006/relationships/image" Target="../media/image2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3.png"/><Relationship Id="rId7" Type="http://schemas.openxmlformats.org/officeDocument/2006/relationships/image" Target="../media/image267.jpe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10" Type="http://schemas.openxmlformats.org/officeDocument/2006/relationships/image" Target="../media/image269.jpeg"/><Relationship Id="rId4" Type="http://schemas.openxmlformats.org/officeDocument/2006/relationships/image" Target="../media/image264.png"/><Relationship Id="rId9" Type="http://schemas.openxmlformats.org/officeDocument/2006/relationships/image" Target="../media/image16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3" Type="http://schemas.openxmlformats.org/officeDocument/2006/relationships/image" Target="../media/image271.png"/><Relationship Id="rId7" Type="http://schemas.openxmlformats.org/officeDocument/2006/relationships/image" Target="../media/image275.jpeg"/><Relationship Id="rId12" Type="http://schemas.openxmlformats.org/officeDocument/2006/relationships/image" Target="../media/image280.pn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png"/><Relationship Id="rId11" Type="http://schemas.openxmlformats.org/officeDocument/2006/relationships/image" Target="../media/image279.jpeg"/><Relationship Id="rId5" Type="http://schemas.openxmlformats.org/officeDocument/2006/relationships/image" Target="../media/image273.png"/><Relationship Id="rId10" Type="http://schemas.openxmlformats.org/officeDocument/2006/relationships/image" Target="../media/image278.png"/><Relationship Id="rId4" Type="http://schemas.openxmlformats.org/officeDocument/2006/relationships/image" Target="../media/image272.png"/><Relationship Id="rId9" Type="http://schemas.openxmlformats.org/officeDocument/2006/relationships/image" Target="../media/image2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7" Type="http://schemas.openxmlformats.org/officeDocument/2006/relationships/image" Target="../media/image286.pn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jpeg"/><Relationship Id="rId5" Type="http://schemas.openxmlformats.org/officeDocument/2006/relationships/image" Target="../media/image284.png"/><Relationship Id="rId4" Type="http://schemas.openxmlformats.org/officeDocument/2006/relationships/image" Target="../media/image2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image" Target="../media/image293.png"/><Relationship Id="rId9" Type="http://schemas.openxmlformats.org/officeDocument/2006/relationships/image" Target="../media/image29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2.png"/><Relationship Id="rId4" Type="http://schemas.openxmlformats.org/officeDocument/2006/relationships/image" Target="../media/image3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7" Type="http://schemas.openxmlformats.org/officeDocument/2006/relationships/image" Target="../media/image308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jpeg"/><Relationship Id="rId3" Type="http://schemas.openxmlformats.org/officeDocument/2006/relationships/image" Target="../media/image318.jpeg"/><Relationship Id="rId7" Type="http://schemas.openxmlformats.org/officeDocument/2006/relationships/image" Target="../media/image322.png"/><Relationship Id="rId12" Type="http://schemas.openxmlformats.org/officeDocument/2006/relationships/image" Target="../media/image327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jpeg"/><Relationship Id="rId11" Type="http://schemas.openxmlformats.org/officeDocument/2006/relationships/image" Target="../media/image326.jpeg"/><Relationship Id="rId5" Type="http://schemas.openxmlformats.org/officeDocument/2006/relationships/image" Target="../media/image320.jpeg"/><Relationship Id="rId10" Type="http://schemas.openxmlformats.org/officeDocument/2006/relationships/image" Target="../media/image325.png"/><Relationship Id="rId4" Type="http://schemas.openxmlformats.org/officeDocument/2006/relationships/image" Target="../media/image319.png"/><Relationship Id="rId9" Type="http://schemas.openxmlformats.org/officeDocument/2006/relationships/image" Target="../media/image32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339.jpeg"/><Relationship Id="rId3" Type="http://schemas.openxmlformats.org/officeDocument/2006/relationships/image" Target="../media/image329.jpeg"/><Relationship Id="rId7" Type="http://schemas.openxmlformats.org/officeDocument/2006/relationships/image" Target="../media/image333.jpeg"/><Relationship Id="rId12" Type="http://schemas.openxmlformats.org/officeDocument/2006/relationships/image" Target="../media/image338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jpeg"/><Relationship Id="rId11" Type="http://schemas.openxmlformats.org/officeDocument/2006/relationships/image" Target="../media/image337.png"/><Relationship Id="rId5" Type="http://schemas.openxmlformats.org/officeDocument/2006/relationships/image" Target="../media/image331.jpeg"/><Relationship Id="rId10" Type="http://schemas.openxmlformats.org/officeDocument/2006/relationships/image" Target="../media/image336.jpeg"/><Relationship Id="rId4" Type="http://schemas.openxmlformats.org/officeDocument/2006/relationships/image" Target="../media/image330.png"/><Relationship Id="rId9" Type="http://schemas.openxmlformats.org/officeDocument/2006/relationships/image" Target="../media/image335.jpeg"/><Relationship Id="rId14" Type="http://schemas.openxmlformats.org/officeDocument/2006/relationships/image" Target="../media/image34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4.jpeg"/><Relationship Id="rId4" Type="http://schemas.openxmlformats.org/officeDocument/2006/relationships/image" Target="../media/image34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3" Type="http://schemas.openxmlformats.org/officeDocument/2006/relationships/image" Target="../media/image346.jpeg"/><Relationship Id="rId7" Type="http://schemas.openxmlformats.org/officeDocument/2006/relationships/image" Target="../media/image348.png"/><Relationship Id="rId2" Type="http://schemas.openxmlformats.org/officeDocument/2006/relationships/image" Target="../media/image34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4.jpeg"/><Relationship Id="rId5" Type="http://schemas.openxmlformats.org/officeDocument/2006/relationships/image" Target="../media/image347.png"/><Relationship Id="rId4" Type="http://schemas.openxmlformats.org/officeDocument/2006/relationships/image" Target="../media/image300.png"/><Relationship Id="rId9" Type="http://schemas.openxmlformats.org/officeDocument/2006/relationships/image" Target="../media/image35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jpeg"/><Relationship Id="rId3" Type="http://schemas.openxmlformats.org/officeDocument/2006/relationships/image" Target="../media/image352.jpeg"/><Relationship Id="rId7" Type="http://schemas.openxmlformats.org/officeDocument/2006/relationships/image" Target="../media/image356.jpeg"/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png"/><Relationship Id="rId5" Type="http://schemas.openxmlformats.org/officeDocument/2006/relationships/image" Target="../media/image354.jpeg"/><Relationship Id="rId4" Type="http://schemas.openxmlformats.org/officeDocument/2006/relationships/image" Target="../media/image353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jpeg"/><Relationship Id="rId3" Type="http://schemas.openxmlformats.org/officeDocument/2006/relationships/image" Target="../media/image359.jpeg"/><Relationship Id="rId7" Type="http://schemas.openxmlformats.org/officeDocument/2006/relationships/image" Target="../media/image363.jpeg"/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jpeg"/><Relationship Id="rId5" Type="http://schemas.openxmlformats.org/officeDocument/2006/relationships/image" Target="../media/image361.jpeg"/><Relationship Id="rId4" Type="http://schemas.openxmlformats.org/officeDocument/2006/relationships/image" Target="../media/image360.jpeg"/><Relationship Id="rId9" Type="http://schemas.openxmlformats.org/officeDocument/2006/relationships/image" Target="../media/image36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jpeg"/><Relationship Id="rId3" Type="http://schemas.openxmlformats.org/officeDocument/2006/relationships/image" Target="../media/image367.jpeg"/><Relationship Id="rId7" Type="http://schemas.openxmlformats.org/officeDocument/2006/relationships/image" Target="../media/image371.jpeg"/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9.jpeg"/><Relationship Id="rId10" Type="http://schemas.openxmlformats.org/officeDocument/2006/relationships/image" Target="../media/image374.jpeg"/><Relationship Id="rId4" Type="http://schemas.openxmlformats.org/officeDocument/2006/relationships/image" Target="../media/image368.jpeg"/><Relationship Id="rId9" Type="http://schemas.openxmlformats.org/officeDocument/2006/relationships/image" Target="../media/image37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jpeg"/><Relationship Id="rId3" Type="http://schemas.openxmlformats.org/officeDocument/2006/relationships/image" Target="../media/image376.jpeg"/><Relationship Id="rId7" Type="http://schemas.openxmlformats.org/officeDocument/2006/relationships/image" Target="../media/image380.jpeg"/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9.png"/><Relationship Id="rId5" Type="http://schemas.openxmlformats.org/officeDocument/2006/relationships/image" Target="../media/image378.jpeg"/><Relationship Id="rId10" Type="http://schemas.openxmlformats.org/officeDocument/2006/relationships/image" Target="../media/image383.jpeg"/><Relationship Id="rId4" Type="http://schemas.openxmlformats.org/officeDocument/2006/relationships/image" Target="../media/image377.jpeg"/><Relationship Id="rId9" Type="http://schemas.openxmlformats.org/officeDocument/2006/relationships/image" Target="../media/image382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jpeg"/><Relationship Id="rId13" Type="http://schemas.openxmlformats.org/officeDocument/2006/relationships/hyperlink" Target="http://www.tmsconsulting.com.au/team-building-activities-with-less-pain-and-more-gain-blog/" TargetMode="External"/><Relationship Id="rId3" Type="http://schemas.openxmlformats.org/officeDocument/2006/relationships/hyperlink" Target="http://datapeak.net/Lebenslauf-Sebastian-Bohnen2018_en.pdf" TargetMode="External"/><Relationship Id="rId7" Type="http://schemas.openxmlformats.org/officeDocument/2006/relationships/hyperlink" Target="https://blog.gardeviance.org/2008/04/three-stages-of-expertise.html" TargetMode="External"/><Relationship Id="rId12" Type="http://schemas.openxmlformats.org/officeDocument/2006/relationships/hyperlink" Target="http://www.liquidmind.com/fagloss.html" TargetMode="External"/><Relationship Id="rId2" Type="http://schemas.openxmlformats.org/officeDocument/2006/relationships/hyperlink" Target="http://datapeak.net/Lebenslauf-Sebastian-Bohnen2018.pdf" TargetMode="External"/><Relationship Id="rId16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coderbyte/a-guide-to-becoming-a-full-stack-developer-in-2017-5c3c08a1600c" TargetMode="External"/><Relationship Id="rId11" Type="http://schemas.openxmlformats.org/officeDocument/2006/relationships/hyperlink" Target="http://www.1000ventures.com/business_guide/crosscuttings/80-20principle.html" TargetMode="External"/><Relationship Id="rId5" Type="http://schemas.openxmlformats.org/officeDocument/2006/relationships/hyperlink" Target="https://realbusiness.co.uk/sales-and-marketing/2017/05/17/building-a-successful-business-by-" TargetMode="External"/><Relationship Id="rId15" Type="http://schemas.openxmlformats.org/officeDocument/2006/relationships/image" Target="../media/image389.jpeg"/><Relationship Id="rId10" Type="http://schemas.openxmlformats.org/officeDocument/2006/relationships/image" Target="../media/image387.png"/><Relationship Id="rId4" Type="http://schemas.openxmlformats.org/officeDocument/2006/relationships/image" Target="../media/image384.png"/><Relationship Id="rId9" Type="http://schemas.openxmlformats.org/officeDocument/2006/relationships/image" Target="../media/image386.png"/><Relationship Id="rId14" Type="http://schemas.openxmlformats.org/officeDocument/2006/relationships/image" Target="../media/image38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://smarterwebsiteowner.com/how-much-does-a-website-cost-2/" TargetMode="External"/><Relationship Id="rId3" Type="http://schemas.openxmlformats.org/officeDocument/2006/relationships/hyperlink" Target="https://www.linkedin.com/pulse/three-sides-quality-triangle-dead-chris-donaldson" TargetMode="External"/><Relationship Id="rId7" Type="http://schemas.openxmlformats.org/officeDocument/2006/relationships/image" Target="../media/image393.jpeg"/><Relationship Id="rId2" Type="http://schemas.openxmlformats.org/officeDocument/2006/relationships/hyperlink" Target="https://www.ezrasf.com/wplog/2011/04/08/pick-tw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.png"/><Relationship Id="rId11" Type="http://schemas.openxmlformats.org/officeDocument/2006/relationships/image" Target="../media/image394.png"/><Relationship Id="rId5" Type="http://schemas.openxmlformats.org/officeDocument/2006/relationships/image" Target="../media/image391.jpeg"/><Relationship Id="rId10" Type="http://schemas.openxmlformats.org/officeDocument/2006/relationships/hyperlink" Target="https://www.project-roadmap.com/ebook/de/" TargetMode="External"/><Relationship Id="rId4" Type="http://schemas.openxmlformats.org/officeDocument/2006/relationships/hyperlink" Target="https://www.consistec.de/en/solutions/software-development/how-we-develop-software.html" TargetMode="External"/><Relationship Id="rId9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imgur.com/gallery/yciZosW" TargetMode="External"/><Relationship Id="rId13" Type="http://schemas.openxmlformats.org/officeDocument/2006/relationships/image" Target="../media/image399.jpeg"/><Relationship Id="rId3" Type="http://schemas.openxmlformats.org/officeDocument/2006/relationships/hyperlink" Target="https://dribbble.com/shots/2384699-Open-Position-Full-Stack-Designer" TargetMode="External"/><Relationship Id="rId7" Type="http://schemas.openxmlformats.org/officeDocument/2006/relationships/image" Target="../media/image397.png"/><Relationship Id="rId12" Type="http://schemas.openxmlformats.org/officeDocument/2006/relationships/image" Target="../media/image398.jpeg"/><Relationship Id="rId2" Type="http://schemas.openxmlformats.org/officeDocument/2006/relationships/hyperlink" Target="http://www.sinleung.com/blo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6.png"/><Relationship Id="rId11" Type="http://schemas.openxmlformats.org/officeDocument/2006/relationships/hyperlink" Target="https://en.wikipedia.org/wiki/Blind_men_and_an_elephant" TargetMode="External"/><Relationship Id="rId5" Type="http://schemas.openxmlformats.org/officeDocument/2006/relationships/image" Target="../media/image395.jpeg"/><Relationship Id="rId15" Type="http://schemas.openxmlformats.org/officeDocument/2006/relationships/image" Target="../media/image400.png"/><Relationship Id="rId10" Type="http://schemas.openxmlformats.org/officeDocument/2006/relationships/hyperlink" Target="https://www.quora.com/What-is-the-rider-and-the-elephant-metaphor" TargetMode="External"/><Relationship Id="rId4" Type="http://schemas.openxmlformats.org/officeDocument/2006/relationships/hyperlink" Target="https://www.slideshare.net/RanSegall/the-full-stack-deisgner-manifesto" TargetMode="External"/><Relationship Id="rId9" Type="http://schemas.openxmlformats.org/officeDocument/2006/relationships/hyperlink" Target="https://www.metaltoad.com/blog/company-organization-chart-you-can-believe" TargetMode="External"/><Relationship Id="rId14" Type="http://schemas.openxmlformats.org/officeDocument/2006/relationships/image" Target="../media/image35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keepcoding.io/es/blog/lanzamos-el-i-keepcoding-web-developer-master-bootcamp/" TargetMode="External"/><Relationship Id="rId13" Type="http://schemas.openxmlformats.org/officeDocument/2006/relationships/image" Target="../media/image406.png"/><Relationship Id="rId3" Type="http://schemas.openxmlformats.org/officeDocument/2006/relationships/hyperlink" Target="https://www.amazon.com/Everybody-Works-Sales-Achieve-Success" TargetMode="External"/><Relationship Id="rId7" Type="http://schemas.openxmlformats.org/officeDocument/2006/relationships/hyperlink" Target="http://fredrickroyster.blogspot.com/2014/02/the-difference-between-web-design-and.html" TargetMode="External"/><Relationship Id="rId12" Type="http://schemas.openxmlformats.org/officeDocument/2006/relationships/image" Target="../media/image405.jpeg"/><Relationship Id="rId2" Type="http://schemas.openxmlformats.org/officeDocument/2006/relationships/hyperlink" Target="https://en.wikiquote.org/wiki/Glengarry_Glen_Ross_(film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quora.com/Why-do-people-look-down-front-end-developers" TargetMode="External"/><Relationship Id="rId11" Type="http://schemas.openxmlformats.org/officeDocument/2006/relationships/image" Target="../media/image404.png"/><Relationship Id="rId5" Type="http://schemas.openxmlformats.org/officeDocument/2006/relationships/image" Target="../media/image402.jpeg"/><Relationship Id="rId10" Type="http://schemas.openxmlformats.org/officeDocument/2006/relationships/image" Target="../media/image403.jpeg"/><Relationship Id="rId4" Type="http://schemas.openxmlformats.org/officeDocument/2006/relationships/image" Target="../media/image401.jpeg"/><Relationship Id="rId9" Type="http://schemas.openxmlformats.org/officeDocument/2006/relationships/hyperlink" Target="http://www.onlineinsurancesolutions.co.uk/Insurance-Solutions/Integration/Enterprise-Back-end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png"/><Relationship Id="rId3" Type="http://schemas.openxmlformats.org/officeDocument/2006/relationships/hyperlink" Target="https://medium.com/@aryanindraksh/5-great-analogies-to-highlight-the-difference-between-ux-ui-93872748401a" TargetMode="External"/><Relationship Id="rId7" Type="http://schemas.openxmlformats.org/officeDocument/2006/relationships/image" Target="../media/image408.jpeg"/><Relationship Id="rId2" Type="http://schemas.openxmlformats.org/officeDocument/2006/relationships/hyperlink" Target="http://www.helloerik.com/ux-is-not-u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.png"/><Relationship Id="rId11" Type="http://schemas.openxmlformats.org/officeDocument/2006/relationships/image" Target="../media/image411.png"/><Relationship Id="rId5" Type="http://schemas.openxmlformats.org/officeDocument/2006/relationships/hyperlink" Target="https://www.thestar.com/life/relationships/2016/09/06/why-north-americans-should-consider-dumping-age-old-retirement-pasricha.html" TargetMode="External"/><Relationship Id="rId10" Type="http://schemas.openxmlformats.org/officeDocument/2006/relationships/hyperlink" Target="https://www.careeraddict.com/top-10-websites-to-find-freelance-work" TargetMode="External"/><Relationship Id="rId4" Type="http://schemas.openxmlformats.org/officeDocument/2006/relationships/hyperlink" Target="http://daemon.co.za/2014/04/what-does-full-stack-mean" TargetMode="External"/><Relationship Id="rId9" Type="http://schemas.openxmlformats.org/officeDocument/2006/relationships/image" Target="../media/image4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3.png"/><Relationship Id="rId13" Type="http://schemas.openxmlformats.org/officeDocument/2006/relationships/image" Target="../media/image415.jpeg"/><Relationship Id="rId18" Type="http://schemas.openxmlformats.org/officeDocument/2006/relationships/image" Target="../media/image419.jpeg"/><Relationship Id="rId3" Type="http://schemas.openxmlformats.org/officeDocument/2006/relationships/hyperlink" Target="https://www.relaxtheback.com/adaptdesk-by-relax-the-back.html" TargetMode="External"/><Relationship Id="rId7" Type="http://schemas.openxmlformats.org/officeDocument/2006/relationships/image" Target="../media/image412.png"/><Relationship Id="rId12" Type="http://schemas.openxmlformats.org/officeDocument/2006/relationships/hyperlink" Target="https://www.youtube.com/watch?v=yM2VxSwAcbM" TargetMode="External"/><Relationship Id="rId17" Type="http://schemas.openxmlformats.org/officeDocument/2006/relationships/image" Target="../media/image418.jpeg"/><Relationship Id="rId2" Type="http://schemas.openxmlformats.org/officeDocument/2006/relationships/hyperlink" Target="http://projectiondesk.com/manual-treadmill-under-desk-wonderful/" TargetMode="External"/><Relationship Id="rId16" Type="http://schemas.openxmlformats.org/officeDocument/2006/relationships/image" Target="../media/image417.jpeg"/><Relationship Id="rId20" Type="http://schemas.openxmlformats.org/officeDocument/2006/relationships/image" Target="../media/image4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rgonomie-am-arbeitsplatz.de/" TargetMode="External"/><Relationship Id="rId11" Type="http://schemas.openxmlformats.org/officeDocument/2006/relationships/hyperlink" Target="https://www.beachbodyondemand.com/blog/plank-exercises-for-abs" TargetMode="External"/><Relationship Id="rId5" Type="http://schemas.openxmlformats.org/officeDocument/2006/relationships/hyperlink" Target="https://www.wired.com/2011/10/kickstand-desk-lets-you-ride-your-bike-at-work/" TargetMode="External"/><Relationship Id="rId15" Type="http://schemas.microsoft.com/office/2007/relationships/hdphoto" Target="../media/hdphoto2.wdp"/><Relationship Id="rId10" Type="http://schemas.openxmlformats.org/officeDocument/2006/relationships/hyperlink" Target="https://erikdalton.com/" TargetMode="External"/><Relationship Id="rId19" Type="http://schemas.openxmlformats.org/officeDocument/2006/relationships/hyperlink" Target="https://www.wspa.com/entertainment/your-carolina/floss-dance-challenge/1199235784" TargetMode="External"/><Relationship Id="rId4" Type="http://schemas.openxmlformats.org/officeDocument/2006/relationships/hyperlink" Target="http://www.agreatoffice.net/find-a-great-chair-with-the-best-kneeling-chair-reviews/" TargetMode="External"/><Relationship Id="rId9" Type="http://schemas.openxmlformats.org/officeDocument/2006/relationships/image" Target="../media/image414.png"/><Relationship Id="rId14" Type="http://schemas.openxmlformats.org/officeDocument/2006/relationships/image" Target="../media/image41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eshare.net/acruise1/devops-days-2014-preso" TargetMode="External"/><Relationship Id="rId13" Type="http://schemas.openxmlformats.org/officeDocument/2006/relationships/hyperlink" Target="http://www.hopliteia.com/" TargetMode="External"/><Relationship Id="rId3" Type="http://schemas.openxmlformats.org/officeDocument/2006/relationships/hyperlink" Target="http://www.dansilvestre.com/zero-one-peter-thiel/" TargetMode="External"/><Relationship Id="rId7" Type="http://schemas.openxmlformats.org/officeDocument/2006/relationships/hyperlink" Target="https://en.wikipedia.org/wiki/Guns,_Germs,_and_Steel#Agriculture" TargetMode="External"/><Relationship Id="rId12" Type="http://schemas.openxmlformats.org/officeDocument/2006/relationships/hyperlink" Target="https://getbambu.com/blog/what-is-employee-advocacy/" TargetMode="External"/><Relationship Id="rId2" Type="http://schemas.openxmlformats.org/officeDocument/2006/relationships/hyperlink" Target="http://fortune.com/2014/09/04/peter-thiels-contrarian-strateg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nna_Karenina" TargetMode="External"/><Relationship Id="rId11" Type="http://schemas.openxmlformats.org/officeDocument/2006/relationships/image" Target="../media/image425.jpeg"/><Relationship Id="rId5" Type="http://schemas.openxmlformats.org/officeDocument/2006/relationships/image" Target="../media/image422.jpeg"/><Relationship Id="rId15" Type="http://schemas.openxmlformats.org/officeDocument/2006/relationships/image" Target="../media/image427.jpeg"/><Relationship Id="rId10" Type="http://schemas.openxmlformats.org/officeDocument/2006/relationships/image" Target="../media/image424.jpeg"/><Relationship Id="rId4" Type="http://schemas.openxmlformats.org/officeDocument/2006/relationships/image" Target="../media/image421.jpeg"/><Relationship Id="rId9" Type="http://schemas.openxmlformats.org/officeDocument/2006/relationships/image" Target="../media/image423.jpeg"/><Relationship Id="rId14" Type="http://schemas.openxmlformats.org/officeDocument/2006/relationships/image" Target="../media/image42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roken_windows_theory" TargetMode="External"/><Relationship Id="rId13" Type="http://schemas.openxmlformats.org/officeDocument/2006/relationships/image" Target="../media/image433.jpeg"/><Relationship Id="rId3" Type="http://schemas.openxmlformats.org/officeDocument/2006/relationships/hyperlink" Target="https://uxmag.com/articles/cognition-the-intrinsic-user-experience" TargetMode="External"/><Relationship Id="rId7" Type="http://schemas.openxmlformats.org/officeDocument/2006/relationships/hyperlink" Target="https://en.wikipedia.org/wiki/Office_Space" TargetMode="External"/><Relationship Id="rId12" Type="http://schemas.openxmlformats.org/officeDocument/2006/relationships/image" Target="../media/image432.jpeg"/><Relationship Id="rId17" Type="http://schemas.openxmlformats.org/officeDocument/2006/relationships/image" Target="../media/image435.jpeg"/><Relationship Id="rId2" Type="http://schemas.openxmlformats.org/officeDocument/2006/relationships/hyperlink" Target="https://toggl.com/blog/seven-levels-developer-hell/" TargetMode="External"/><Relationship Id="rId16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rsonal-development.com/chuck/our-expectations-self-fulfilling.htm" TargetMode="External"/><Relationship Id="rId11" Type="http://schemas.openxmlformats.org/officeDocument/2006/relationships/image" Target="../media/image431.png"/><Relationship Id="rId5" Type="http://schemas.openxmlformats.org/officeDocument/2006/relationships/image" Target="../media/image429.jpeg"/><Relationship Id="rId15" Type="http://schemas.openxmlformats.org/officeDocument/2006/relationships/hyperlink" Target="https://richtopia.com/inspirational-people/peter-polydor-startup-goal-setting-recommendations" TargetMode="External"/><Relationship Id="rId10" Type="http://schemas.openxmlformats.org/officeDocument/2006/relationships/image" Target="../media/image430.png"/><Relationship Id="rId4" Type="http://schemas.openxmlformats.org/officeDocument/2006/relationships/image" Target="../media/image428.jpeg"/><Relationship Id="rId9" Type="http://schemas.openxmlformats.org/officeDocument/2006/relationships/hyperlink" Target="https://jansoehlke.com/2014/09/made-sweden/" TargetMode="External"/><Relationship Id="rId14" Type="http://schemas.openxmlformats.org/officeDocument/2006/relationships/hyperlink" Target="https://oliveremberton.com/2014/how-to-find-your-passion/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jpeg"/><Relationship Id="rId13" Type="http://schemas.openxmlformats.org/officeDocument/2006/relationships/image" Target="../media/image441.jpeg"/><Relationship Id="rId3" Type="http://schemas.openxmlformats.org/officeDocument/2006/relationships/hyperlink" Target="https://blochoestergaard.dk/how-to-stay-relevant-in-a-constantly-changing-world/" TargetMode="External"/><Relationship Id="rId7" Type="http://schemas.openxmlformats.org/officeDocument/2006/relationships/hyperlink" Target="https://medium.com/@Ekta_Sengar/lets-do-it-tomorrow-e00c67bf33be" TargetMode="External"/><Relationship Id="rId12" Type="http://schemas.openxmlformats.org/officeDocument/2006/relationships/image" Target="../media/image440.jpeg"/><Relationship Id="rId2" Type="http://schemas.openxmlformats.org/officeDocument/2006/relationships/hyperlink" Target="https://www.reddit.com/r/explainlikeimfiv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ideshare.net/mbponkiya/sports-psychology-motivation" TargetMode="External"/><Relationship Id="rId11" Type="http://schemas.openxmlformats.org/officeDocument/2006/relationships/image" Target="../media/image439.png"/><Relationship Id="rId5" Type="http://schemas.openxmlformats.org/officeDocument/2006/relationships/hyperlink" Target="https://mathias-sager.com/2017/11/01/history-and-philosophy-of-learning-theory/" TargetMode="External"/><Relationship Id="rId15" Type="http://schemas.openxmlformats.org/officeDocument/2006/relationships/image" Target="../media/image442.jpeg"/><Relationship Id="rId10" Type="http://schemas.openxmlformats.org/officeDocument/2006/relationships/image" Target="../media/image438.jpeg"/><Relationship Id="rId4" Type="http://schemas.openxmlformats.org/officeDocument/2006/relationships/hyperlink" Target="https://www.slideshare.net/amyjokim/gamification-101-short-talk/" TargetMode="External"/><Relationship Id="rId9" Type="http://schemas.openxmlformats.org/officeDocument/2006/relationships/image" Target="../media/image437.png"/><Relationship Id="rId14" Type="http://schemas.openxmlformats.org/officeDocument/2006/relationships/hyperlink" Target="https://www.omundodelua.com/agile-vs-scrum-vs-waterfall/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seths.blog/" TargetMode="External"/><Relationship Id="rId13" Type="http://schemas.openxmlformats.org/officeDocument/2006/relationships/image" Target="../media/image447.jpeg"/><Relationship Id="rId3" Type="http://schemas.openxmlformats.org/officeDocument/2006/relationships/hyperlink" Target="https://www.slideshare.net/MBA-ASAP/top-20-reasons-why-startups-fail" TargetMode="External"/><Relationship Id="rId7" Type="http://schemas.openxmlformats.org/officeDocument/2006/relationships/image" Target="../media/image445.jpeg"/><Relationship Id="rId12" Type="http://schemas.openxmlformats.org/officeDocument/2006/relationships/image" Target="../media/image446.png"/><Relationship Id="rId2" Type="http://schemas.openxmlformats.org/officeDocument/2006/relationships/hyperlink" Target="https://www.statista.com/chart/11690/the-top-reasons-startups-fai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4.jpeg"/><Relationship Id="rId11" Type="http://schemas.openxmlformats.org/officeDocument/2006/relationships/hyperlink" Target="https://oliveremberton.com/2014/the-problem-isnt-that-life-is-unfair-its-your-broken-idea" TargetMode="External"/><Relationship Id="rId5" Type="http://schemas.openxmlformats.org/officeDocument/2006/relationships/image" Target="../media/image443.jpeg"/><Relationship Id="rId15" Type="http://schemas.openxmlformats.org/officeDocument/2006/relationships/image" Target="../media/image449.jpeg"/><Relationship Id="rId10" Type="http://schemas.openxmlformats.org/officeDocument/2006/relationships/hyperlink" Target="https://www.slideshare.net/gchinar/steve-jobs-iphone-launch-2007" TargetMode="External"/><Relationship Id="rId4" Type="http://schemas.openxmlformats.org/officeDocument/2006/relationships/hyperlink" Target="https://www.zoe-online.org/zeitschrift/rubriken/einblick-grafiken/einblick-ausgabe-109/" TargetMode="External"/><Relationship Id="rId9" Type="http://schemas.openxmlformats.org/officeDocument/2006/relationships/hyperlink" Target="https://www.entrepreneur.com/article/227850" TargetMode="External"/><Relationship Id="rId14" Type="http://schemas.openxmlformats.org/officeDocument/2006/relationships/image" Target="../media/image448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alessandroinnocenti.wordpress.com/" TargetMode="External"/><Relationship Id="rId13" Type="http://schemas.openxmlformats.org/officeDocument/2006/relationships/image" Target="../media/image454.jpeg"/><Relationship Id="rId3" Type="http://schemas.openxmlformats.org/officeDocument/2006/relationships/hyperlink" Target="https://www.zentao.pm/share/treeswingpm-97.html" TargetMode="External"/><Relationship Id="rId7" Type="http://schemas.openxmlformats.org/officeDocument/2006/relationships/hyperlink" Target="http://malcolmocean.com/2013/06/flow-vs-deliberate-practice/" TargetMode="External"/><Relationship Id="rId12" Type="http://schemas.openxmlformats.org/officeDocument/2006/relationships/image" Target="../media/image453.png"/><Relationship Id="rId2" Type="http://schemas.openxmlformats.org/officeDocument/2006/relationships/hyperlink" Target="https://www.slideshare.net/gaylecurtis/structured-ideation-and-design-think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liveremberton.com/2014/if-you-want-to-follow-your-dreams-you-have-to-say-no-to-all-the-alternatives/" TargetMode="External"/><Relationship Id="rId11" Type="http://schemas.openxmlformats.org/officeDocument/2006/relationships/image" Target="../media/image452.png"/><Relationship Id="rId5" Type="http://schemas.openxmlformats.org/officeDocument/2006/relationships/image" Target="../media/image451.jpeg"/><Relationship Id="rId15" Type="http://schemas.openxmlformats.org/officeDocument/2006/relationships/image" Target="../media/image456.jpeg"/><Relationship Id="rId10" Type="http://schemas.openxmlformats.org/officeDocument/2006/relationships/hyperlink" Target="http://goboiano.com/japan-shares-how-being-an-otaku-is-different-from-the-past/" TargetMode="External"/><Relationship Id="rId4" Type="http://schemas.openxmlformats.org/officeDocument/2006/relationships/image" Target="../media/image450.jpeg"/><Relationship Id="rId9" Type="http://schemas.openxmlformats.org/officeDocument/2006/relationships/hyperlink" Target="https://spinsucks.com/communication/cognitive-bias-communications-plan/" TargetMode="External"/><Relationship Id="rId14" Type="http://schemas.openxmlformats.org/officeDocument/2006/relationships/image" Target="../media/image455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sommerhoff.de/ueber-sommerhoff/stufenfortbildung" TargetMode="External"/><Relationship Id="rId3" Type="http://schemas.openxmlformats.org/officeDocument/2006/relationships/hyperlink" Target="https://medium.com/the-corporate-startup/a-new-typology-for-innovation-that-combines-the-three-horizons-of-framework-and-christensen-s-2155c42bdea" TargetMode="External"/><Relationship Id="rId7" Type="http://schemas.openxmlformats.org/officeDocument/2006/relationships/image" Target="../media/image459.png"/><Relationship Id="rId2" Type="http://schemas.openxmlformats.org/officeDocument/2006/relationships/hyperlink" Target="https://guykawasaki.com/the-only-10-slides-you-need-in-your-pitch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dailybeast.com/inside-donda-kanye-wests-plan-to-rule-the-world-and-save-his-bank-account" TargetMode="External"/><Relationship Id="rId11" Type="http://schemas.openxmlformats.org/officeDocument/2006/relationships/image" Target="../media/image461.jpeg"/><Relationship Id="rId5" Type="http://schemas.openxmlformats.org/officeDocument/2006/relationships/image" Target="../media/image458.png"/><Relationship Id="rId10" Type="http://schemas.openxmlformats.org/officeDocument/2006/relationships/image" Target="../media/image460.jpeg"/><Relationship Id="rId4" Type="http://schemas.openxmlformats.org/officeDocument/2006/relationships/image" Target="../media/image457.png"/><Relationship Id="rId9" Type="http://schemas.openxmlformats.org/officeDocument/2006/relationships/hyperlink" Target="https://www.fachinformatiker.de/topic/156663-karriere-nach-der-umschulungausbildung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7" Type="http://schemas.openxmlformats.org/officeDocument/2006/relationships/image" Target="../media/image464.jpeg"/><Relationship Id="rId2" Type="http://schemas.openxmlformats.org/officeDocument/2006/relationships/hyperlink" Target="http://www.sae.edu/deu/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jpeg"/><Relationship Id="rId5" Type="http://schemas.openxmlformats.org/officeDocument/2006/relationships/hyperlink" Target="http://www.ial.de/portal/" TargetMode="External"/><Relationship Id="rId4" Type="http://schemas.openxmlformats.org/officeDocument/2006/relationships/hyperlink" Target="http://www.hit-karlsruhe.de/hit-mic/projekte/WS12_Hoehenmessung/verfahrensmatrix.html" TargetMode="Externa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eshare.net/acruise1/devops-days-2014-preso" TargetMode="External"/><Relationship Id="rId13" Type="http://schemas.openxmlformats.org/officeDocument/2006/relationships/hyperlink" Target="https://dzone.com/articles/its-high-time-to-say-goodbye-to-the-lamp-stack-and" TargetMode="External"/><Relationship Id="rId3" Type="http://schemas.openxmlformats.org/officeDocument/2006/relationships/hyperlink" Target="https://answers.microsoft.com/en-us/office/forum/officeversion_other-office_other/can-i-run-ms-front-page-2003-on-windows-10-like-i/94a00299-67bd-4a14-8ede-afd7d0aa01f1" TargetMode="External"/><Relationship Id="rId7" Type="http://schemas.openxmlformats.org/officeDocument/2006/relationships/image" Target="../media/image467.png"/><Relationship Id="rId12" Type="http://schemas.openxmlformats.org/officeDocument/2006/relationships/hyperlink" Target="https://www.sitecrafting.com/top-5-php-template-engines/" TargetMode="External"/><Relationship Id="rId2" Type="http://schemas.openxmlformats.org/officeDocument/2006/relationships/hyperlink" Target="https://www.eclipse.org/pd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6.png"/><Relationship Id="rId11" Type="http://schemas.openxmlformats.org/officeDocument/2006/relationships/image" Target="../media/image469.png"/><Relationship Id="rId5" Type="http://schemas.openxmlformats.org/officeDocument/2006/relationships/image" Target="../media/image465.png"/><Relationship Id="rId15" Type="http://schemas.openxmlformats.org/officeDocument/2006/relationships/image" Target="../media/image471.png"/><Relationship Id="rId10" Type="http://schemas.openxmlformats.org/officeDocument/2006/relationships/image" Target="../media/image468.png"/><Relationship Id="rId4" Type="http://schemas.openxmlformats.org/officeDocument/2006/relationships/hyperlink" Target="https://www.vandyke.com/products/securecrt/" TargetMode="External"/><Relationship Id="rId9" Type="http://schemas.openxmlformats.org/officeDocument/2006/relationships/hyperlink" Target="https://www.yegor256.com/2016/08/15/what-is-wrong-object-oriented-programming.html" TargetMode="External"/><Relationship Id="rId14" Type="http://schemas.openxmlformats.org/officeDocument/2006/relationships/image" Target="../media/image47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belitsoft.com/laravel-development-services/cms-or-framework-wordpress-or-laravel" TargetMode="External"/><Relationship Id="rId13" Type="http://schemas.openxmlformats.org/officeDocument/2006/relationships/hyperlink" Target="https://wiki.dbpedia.org/" TargetMode="External"/><Relationship Id="rId3" Type="http://schemas.openxmlformats.org/officeDocument/2006/relationships/hyperlink" Target="http://www.oracle.com/technetwork/articles/soa/weir-3rd-gen-api-mgmt-3787102.html" TargetMode="External"/><Relationship Id="rId7" Type="http://schemas.openxmlformats.org/officeDocument/2006/relationships/hyperlink" Target="https://www.quora.com/Which-is-the-best-framework-for-PHP" TargetMode="External"/><Relationship Id="rId12" Type="http://schemas.openxmlformats.org/officeDocument/2006/relationships/hyperlink" Target="http://e-ducation.datapeak.net/details.php" TargetMode="External"/><Relationship Id="rId17" Type="http://schemas.openxmlformats.org/officeDocument/2006/relationships/image" Target="../media/image479.png"/><Relationship Id="rId2" Type="http://schemas.openxmlformats.org/officeDocument/2006/relationships/hyperlink" Target="https://uxdesign.cc/artificial-intelligence-and-the-disappearance-of-non-natural-interfaces-e295d9496fb4" TargetMode="External"/><Relationship Id="rId16" Type="http://schemas.openxmlformats.org/officeDocument/2006/relationships/image" Target="../media/image47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ideshare.net/fabpot/the-symfony-platform-create-your-very-own-framework-php" TargetMode="External"/><Relationship Id="rId11" Type="http://schemas.openxmlformats.org/officeDocument/2006/relationships/image" Target="../media/image476.png"/><Relationship Id="rId5" Type="http://schemas.openxmlformats.org/officeDocument/2006/relationships/image" Target="../media/image473.jpeg"/><Relationship Id="rId15" Type="http://schemas.openxmlformats.org/officeDocument/2006/relationships/image" Target="../media/image477.png"/><Relationship Id="rId10" Type="http://schemas.openxmlformats.org/officeDocument/2006/relationships/image" Target="../media/image475.png"/><Relationship Id="rId4" Type="http://schemas.openxmlformats.org/officeDocument/2006/relationships/image" Target="../media/image472.jpeg"/><Relationship Id="rId9" Type="http://schemas.openxmlformats.org/officeDocument/2006/relationships/image" Target="../media/image474.png"/><Relationship Id="rId14" Type="http://schemas.openxmlformats.org/officeDocument/2006/relationships/hyperlink" Target="https://www.wikipedia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://m.facebook.com/" TargetMode="External"/><Relationship Id="rId13" Type="http://schemas.openxmlformats.org/officeDocument/2006/relationships/hyperlink" Target="https://kagbig.wordpress.com/2017/09/20/wont-people-stop-working/" TargetMode="External"/><Relationship Id="rId3" Type="http://schemas.openxmlformats.org/officeDocument/2006/relationships/hyperlink" Target="http://blog.kennethjhong.com/2012/08/whats-big-deal-about-bartles-player.html" TargetMode="External"/><Relationship Id="rId7" Type="http://schemas.openxmlformats.org/officeDocument/2006/relationships/image" Target="../media/image482.jpeg"/><Relationship Id="rId12" Type="http://schemas.openxmlformats.org/officeDocument/2006/relationships/hyperlink" Target="https://medium.com/basic-income/ubi-is-a-moral-choice-before-anything-else-40300f9b75de" TargetMode="External"/><Relationship Id="rId17" Type="http://schemas.openxmlformats.org/officeDocument/2006/relationships/image" Target="../media/image487.jpeg"/><Relationship Id="rId2" Type="http://schemas.openxmlformats.org/officeDocument/2006/relationships/hyperlink" Target="https://medium.com/@johnharrydsouza/based-learning-7-gbl-game-based-learning-123c2a5a5b55" TargetMode="External"/><Relationship Id="rId16" Type="http://schemas.openxmlformats.org/officeDocument/2006/relationships/image" Target="../media/image4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1.jpeg"/><Relationship Id="rId11" Type="http://schemas.openxmlformats.org/officeDocument/2006/relationships/hyperlink" Target="https://medium.com/basic-income/cutting-the-gordian-knot-of-technological-unemployment-with-unconditional-basic-income-e8df7f8eaa16" TargetMode="External"/><Relationship Id="rId5" Type="http://schemas.openxmlformats.org/officeDocument/2006/relationships/image" Target="../media/image480.png"/><Relationship Id="rId15" Type="http://schemas.openxmlformats.org/officeDocument/2006/relationships/image" Target="../media/image485.jpeg"/><Relationship Id="rId10" Type="http://schemas.openxmlformats.org/officeDocument/2006/relationships/image" Target="../media/image483.jpeg"/><Relationship Id="rId4" Type="http://schemas.openxmlformats.org/officeDocument/2006/relationships/hyperlink" Target="https://www.slideshare.net/CharlesCotter/employee-engagementbest-practice-principles-and-strategies" TargetMode="External"/><Relationship Id="rId9" Type="http://schemas.openxmlformats.org/officeDocument/2006/relationships/hyperlink" Target="https://www.humhub.org/de" TargetMode="External"/><Relationship Id="rId14" Type="http://schemas.openxmlformats.org/officeDocument/2006/relationships/image" Target="../media/image484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88.jpeg"/><Relationship Id="rId7" Type="http://schemas.openxmlformats.org/officeDocument/2006/relationships/image" Target="../media/image489.jpeg"/><Relationship Id="rId2" Type="http://schemas.openxmlformats.org/officeDocument/2006/relationships/hyperlink" Target="https://en.unesco.org/sdg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hungergames.wikia.com/wiki/Prep_team" TargetMode="External"/><Relationship Id="rId5" Type="http://schemas.openxmlformats.org/officeDocument/2006/relationships/hyperlink" Target="https://firehead.net/2018/03/information-4-0-techcomm-primer/" TargetMode="External"/><Relationship Id="rId4" Type="http://schemas.openxmlformats.org/officeDocument/2006/relationships/hyperlink" Target="https://de.wikipedia.org/wiki/Mammon#/media/File:Mammon_and_His_Slave.jpg" TargetMode="External"/><Relationship Id="rId9" Type="http://schemas.openxmlformats.org/officeDocument/2006/relationships/image" Target="../media/image4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bohn\Downloads\cp_mesdasl_1 - Cdop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3331" r="6265" b="3428"/>
          <a:stretch/>
        </p:blipFill>
        <p:spPr bwMode="auto">
          <a:xfrm>
            <a:off x="0" y="188640"/>
            <a:ext cx="9144000" cy="641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22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bohn\Downloads\New folder (3)\d48ed900e79fa9547169c26138b4cd8d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964" y="4402187"/>
            <a:ext cx="3659324" cy="24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New folder (3)\New folder (3)\Screenshot_20180611-005122_Instagr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8" b="30032"/>
          <a:stretch/>
        </p:blipFill>
        <p:spPr bwMode="auto">
          <a:xfrm>
            <a:off x="6767804" y="4490962"/>
            <a:ext cx="2386960" cy="23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bohn\Downloads\New folder (3)\Everybody-works-in-sales-blogger-book-review-niraj-kapur-pages-cover-800x8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b="14245"/>
          <a:stretch/>
        </p:blipFill>
        <p:spPr bwMode="auto">
          <a:xfrm>
            <a:off x="0" y="2884008"/>
            <a:ext cx="3945074" cy="39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bohn\Downloads\New folder (3)\everybody-sells-600-x-39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b="8085"/>
          <a:stretch/>
        </p:blipFill>
        <p:spPr bwMode="auto">
          <a:xfrm>
            <a:off x="136352" y="116632"/>
            <a:ext cx="4219624" cy="243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bohn\Downloads\New folder (3)\dilbert-and-modern-marketing-23-63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63"/>
          <a:stretch/>
        </p:blipFill>
        <p:spPr bwMode="auto">
          <a:xfrm>
            <a:off x="5188401" y="2220184"/>
            <a:ext cx="3966363" cy="232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bohn\Downloads\New folder (3)\always-be-clos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0"/>
            <a:ext cx="4320088" cy="216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New folder (3)\New folder (3)\Screenshot_20180611-010448_Instagram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3" b="22342"/>
          <a:stretch/>
        </p:blipFill>
        <p:spPr bwMode="auto">
          <a:xfrm>
            <a:off x="2299857" y="2491936"/>
            <a:ext cx="2920215" cy="288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1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sbohn\Downloads\d0f1ef381ed3109009eab0f8cc3fe5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0162"/>
            <a:ext cx="5326902" cy="32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1" y="44626"/>
            <a:ext cx="2124490" cy="374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:\Users\sbohn\AppData\Local\Microsoft\Windows\INetCache\IE\JIF82A8Q\lightbulb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289979"/>
            <a:ext cx="868649" cy="129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sbohn\Downloads\WP1334-d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1217" r="2114" b="1760"/>
          <a:stretch/>
        </p:blipFill>
        <p:spPr bwMode="auto">
          <a:xfrm>
            <a:off x="4394657" y="3501008"/>
            <a:ext cx="3384376" cy="323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bohn\Downloads\full stack develop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36" y="3789038"/>
            <a:ext cx="2499218" cy="250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bohn\Downloads\Backen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9" b="5739"/>
          <a:stretch/>
        </p:blipFill>
        <p:spPr bwMode="auto">
          <a:xfrm>
            <a:off x="0" y="5119895"/>
            <a:ext cx="3209572" cy="173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bohn\Downloads\front-back-end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3" b="10221"/>
          <a:stretch/>
        </p:blipFill>
        <p:spPr bwMode="auto">
          <a:xfrm>
            <a:off x="430130" y="3836607"/>
            <a:ext cx="2349311" cy="12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sbohn\AppData\Local\Microsoft\Windows\INetCache\IE\JIF82A8Q\lightbulb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06003"/>
            <a:ext cx="868649" cy="129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sbohn\Downloads\Full-Stack-Web_grafico-copia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36" y="3789038"/>
            <a:ext cx="2463377" cy="246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1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C:\Users\sbohn\Downloads\New folder (3)\86fe021b30864cbe1b771d65a026f2e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38" y="0"/>
            <a:ext cx="230425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sbohn\Downloads\New folder (3)\Untdd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37" y="1340768"/>
            <a:ext cx="2304257" cy="121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bohn\Downloads\New folder (3)\ux-ui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9"/>
          <a:stretch/>
        </p:blipFill>
        <p:spPr bwMode="auto">
          <a:xfrm>
            <a:off x="0" y="1338"/>
            <a:ext cx="3703425" cy="42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bohn\Downloads\New folder (3)\fullstack.ven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13" y="0"/>
            <a:ext cx="3045088" cy="286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bohn\Downloads\New folder (3)\ikiga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t="11724" r="2554" b="822"/>
          <a:stretch/>
        </p:blipFill>
        <p:spPr bwMode="auto">
          <a:xfrm>
            <a:off x="4669200" y="2924944"/>
            <a:ext cx="4474800" cy="39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bohn\Downloads\BnBhx7RCQsAAHkk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8" y="4282011"/>
            <a:ext cx="2969368" cy="254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6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5612"/>
            <a:ext cx="9151200" cy="607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7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sbohn\Downloads\New folder (3)\7-bike-trainer-at-desk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t="15141" r="2617" b="10924"/>
          <a:stretch/>
        </p:blipFill>
        <p:spPr bwMode="auto">
          <a:xfrm>
            <a:off x="0" y="1628800"/>
            <a:ext cx="1987200" cy="14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C:\Users\sbohn\Downloads\New folder (3)\adaptdeskstand-600x6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r="15965"/>
          <a:stretch/>
        </p:blipFill>
        <p:spPr bwMode="auto">
          <a:xfrm>
            <a:off x="0" y="3253482"/>
            <a:ext cx="2771800" cy="360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sbohn\Downloads\New folder (3)\43861464340b96033d30aa34309448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09200"/>
            <a:ext cx="2779200" cy="344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sbohn\Downloads\New folder (3)\developers-on-standing-desks-with-treadmi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"/>
          <a:stretch/>
        </p:blipFill>
        <p:spPr bwMode="auto">
          <a:xfrm>
            <a:off x="2123728" y="40858"/>
            <a:ext cx="4190511" cy="28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New folder (3)\image-491699-860_poster_16x9-wfhw-4916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783" y="4797152"/>
            <a:ext cx="3466800" cy="195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New folder (3)\alpha-lernen-wirtschaft-ergonomie-arbeitsplatz-1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2017" r="1320" b="8787"/>
          <a:stretch/>
        </p:blipFill>
        <p:spPr bwMode="auto">
          <a:xfrm>
            <a:off x="2847783" y="2946252"/>
            <a:ext cx="3466455" cy="178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bohn\Downloads\New folder (3)\5237003_orig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t="11709" r="7040"/>
          <a:stretch/>
        </p:blipFill>
        <p:spPr bwMode="auto">
          <a:xfrm>
            <a:off x="0" y="0"/>
            <a:ext cx="1986879" cy="152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bohn\Downloads\New folder (3)\sit-healthy-infographic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t="3230" r="2650" b="3008"/>
          <a:stretch/>
        </p:blipFill>
        <p:spPr bwMode="auto">
          <a:xfrm>
            <a:off x="6364800" y="0"/>
            <a:ext cx="2777286" cy="18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/>
          <a:stretch/>
        </p:blipFill>
        <p:spPr bwMode="auto">
          <a:xfrm>
            <a:off x="6372200" y="1556793"/>
            <a:ext cx="2779200" cy="200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9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xampp7\htdocs\datapeakio.xyz\rstr\pages\images3\donald-du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417" y="116632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bohn\Downloads\New folder (3)\6e90de7e5663a236d0c329j-p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49149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bohn\Downloads\New folder (10)\strong-leg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36" y="116632"/>
            <a:ext cx="1515600" cy="121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bohn\Downloads\New folder (10)\Ql-T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1" y="5610888"/>
            <a:ext cx="2721078" cy="10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bohn\Downloads\New folder (10)\3-Plank-Exercises-for-Tight_-Flat-Abs-Plank-Cross-Ta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1" y="4054175"/>
            <a:ext cx="2086573" cy="13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bohn\Downloads\New folder (10)\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r="15031"/>
          <a:stretch/>
        </p:blipFill>
        <p:spPr bwMode="auto">
          <a:xfrm>
            <a:off x="7462136" y="1398090"/>
            <a:ext cx="1515600" cy="11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xampp7\htdocs\datapeakio.xyz\rstr\pages\images3\Unbenddan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51" y="5520132"/>
            <a:ext cx="1008112" cy="11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xampp7\htdocs\datapeakio.xyz\rstr\pages\images3\Unbenahfn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31" y="5520132"/>
            <a:ext cx="2047875" cy="113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xampp7\htdocs\e-ducation.net\images7\2cf5c2c511c6725250ed9a062767eca8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7" b="13596"/>
          <a:stretch/>
        </p:blipFill>
        <p:spPr bwMode="auto">
          <a:xfrm>
            <a:off x="7464331" y="3808334"/>
            <a:ext cx="1516656" cy="298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xampp7\htdocs\datapeakio.xyz\rstr\pages\images3\d9987ec3be3ea72c43c697248015082f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1" y="2525012"/>
            <a:ext cx="1416511" cy="141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sbohn\Downloads\New folder (3)\csm_Aquajogging_43792fe32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36" y="2618938"/>
            <a:ext cx="1516655" cy="11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bohn\Downloads\Floss_Dance_Challenge_0_43488116_ver1.0_1280_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09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10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xampp7\htdocs\datapeakio.xyz\rstr\pages\xwerkstatt_maintop.jpg.pagespeed.ic.KcXLxiMPk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" y="404664"/>
            <a:ext cx="9144001" cy="607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bohn\Downloads\New folder (3)\86544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2880322" cy="19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bohn\Downloads\New folder (3)\anna_karenina_144_(c)_monika.rittershaus_1200x6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4" y="2132856"/>
            <a:ext cx="6118560" cy="34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bohn\Downloads\New folder (3)\devops-days-vancouver-2014-slides-9-63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t="4905" r="9696" b="60498"/>
          <a:stretch/>
        </p:blipFill>
        <p:spPr bwMode="auto">
          <a:xfrm>
            <a:off x="3811436" y="5606478"/>
            <a:ext cx="3744417" cy="124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bohn\Downloads\New folder (2)\500px-Minimum-Tonne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52" y="5621678"/>
            <a:ext cx="1296145" cy="118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bohn\Downloads\New folder (3)\Zebra_Botswana_edit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063" y="14738"/>
            <a:ext cx="2846421" cy="269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bohn\Downloads\New folder (3)\pexels-photo-450271-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3812"/>
            <a:ext cx="2827366" cy="188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bohn\Downloads\maxresdefaul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44" y="2924944"/>
            <a:ext cx="3888000" cy="21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bohn\Downloads\640px-Tolstoy_ploughi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4" y="5478885"/>
            <a:ext cx="1975768" cy="132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bohn\Downloads\New folder (3)\paypal-mafia2-web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040559" cy="362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bohn\Downloads\New folder (3)\1 EAJQdBYiv20THxnIT7VZiw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1" t="14237" r="14092" b="11539"/>
          <a:stretch/>
        </p:blipFill>
        <p:spPr bwMode="auto">
          <a:xfrm>
            <a:off x="0" y="4414682"/>
            <a:ext cx="3275856" cy="24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bohn\Downloads\New folder (3)\zero-to-one-by-peter-thiel-resume-of-book-graphs-3-63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20947" r="16273" b="33291"/>
          <a:stretch/>
        </p:blipFill>
        <p:spPr bwMode="auto">
          <a:xfrm>
            <a:off x="4010592" y="3938824"/>
            <a:ext cx="2289600" cy="113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bohn\Downloads\New folder (3)\zero-to-one-by-peter-thiel-resume-of-book-graphs-4-63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25798" r="16183" b="32403"/>
          <a:stretch/>
        </p:blipFill>
        <p:spPr bwMode="auto">
          <a:xfrm>
            <a:off x="4010592" y="5013176"/>
            <a:ext cx="2286001" cy="10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sbohn\Downloads\New folder (3)\Monopoly-kjGB-U501333901133GBC-575x323@Surinenglis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82453" cy="17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sbohn\Downloads\New folder (3)\zero-to-one-by-peter-thiel-resume-of-book-graphs-16-63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15428" r="14640" b="22977"/>
          <a:stretch/>
        </p:blipFill>
        <p:spPr bwMode="auto">
          <a:xfrm>
            <a:off x="6588504" y="3408512"/>
            <a:ext cx="2520000" cy="151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sbohn\Downloads\New folder (3)\zero-to-one-by-peter-thiel-resume-of-book-graphs-15-63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5427" r="13267" b="4739"/>
          <a:stretch/>
        </p:blipFill>
        <p:spPr bwMode="auto">
          <a:xfrm>
            <a:off x="6588146" y="4904662"/>
            <a:ext cx="2520358" cy="193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sbohn\Downloads\New folder (3)\zero-to-one-by-peter-thiel-resume-of-book-graphs-14-63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" r="10753" b="13889"/>
          <a:stretch/>
        </p:blipFill>
        <p:spPr bwMode="auto">
          <a:xfrm>
            <a:off x="15671" y="1954856"/>
            <a:ext cx="3166781" cy="207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sbohn\Downloads\New folder (3)\two-types-of-progress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23928" r="9282" b="22038"/>
          <a:stretch/>
        </p:blipFill>
        <p:spPr bwMode="auto">
          <a:xfrm>
            <a:off x="1637928" y="4806252"/>
            <a:ext cx="2070163" cy="105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bohn\Downloads\cp_mes5dasl_1 - Cdop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6286" r="3654" b="3616"/>
          <a:stretch/>
        </p:blipFill>
        <p:spPr bwMode="auto">
          <a:xfrm>
            <a:off x="0" y="187200"/>
            <a:ext cx="9144000" cy="64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5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bohn\Downloads\New folder (3)\slider_eg_1892x1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68" y="3494346"/>
            <a:ext cx="5050532" cy="336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bohn\Downloads\New folder (3)\km4-1024x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3950568" cy="26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bohn\Downloads\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0"/>
            <a:ext cx="60166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bohn\Downloads\New folder (3)\benefits-to-increase-employee-engagem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9" y="1839823"/>
            <a:ext cx="3927565" cy="216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bohn\Downloads\Untiasaostl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" y="11103"/>
            <a:ext cx="3892328" cy="176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bohn\Downloads\New folder (3)\37.955.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36" y="-8736"/>
            <a:ext cx="4489064" cy="224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bohn\Downloads\New folder (3)\f68b4870d2c3a9b10c61c202da57fe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17640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bohn\Downloads\New folder (3)\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04" y="2235796"/>
            <a:ext cx="4506893" cy="300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bohn\Downloads\New folder (3)\c19f37745a833f9b897b0790b6c9721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3628" cy="687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bohn\Downloads\New folder (3)\Load-300x2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02" y="5233702"/>
            <a:ext cx="2106230" cy="157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bohn\Downloads\New folder (3)\estres-mal-que-afecta-a-los-jovenes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3167448" cy="211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bohn\Downloads\New folder (3)\Cognitive_Full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180897"/>
            <a:ext cx="2952328" cy="16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bohn\Downloads\New folder (3)\715i+Ov6bVL._UX510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835" y="0"/>
            <a:ext cx="1507093" cy="150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bohn\Downloads\New folder (3)\Spinning-Plate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53" y="116632"/>
            <a:ext cx="1160252" cy="118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4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bohn\Downloads\New folder (3)\dark_tunnel_by_drspaztard-d3fwno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" y="3753171"/>
            <a:ext cx="1548000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bohn\Downloads\New folder (3)\New folder\Disappointment-is-the-gap-that-exists-between-ex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68" y="2996952"/>
            <a:ext cx="1992471" cy="199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New folder (3)\New folder\Expectations-and-Reality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" y="33011"/>
            <a:ext cx="4851430" cy="30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bohn\Downloads\New folder (3)\New folder\disappointm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11" y="2588060"/>
            <a:ext cx="1930529" cy="59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bohn\Downloads\New folder (3)\New folder\142218-1448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2" t="28705" r="13442" b="36640"/>
          <a:stretch/>
        </p:blipFill>
        <p:spPr bwMode="auto">
          <a:xfrm>
            <a:off x="7005442" y="2577778"/>
            <a:ext cx="2024407" cy="59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bohn\Downloads\New folder (3)\Bridging_Gap_Silos-I_Mathisworks-iStock_000030144862-450x3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62" y="116632"/>
            <a:ext cx="2389772" cy="160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bohn\Downloads\New folder (3)\New folder\hugegap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19396"/>
            <a:ext cx="2913930" cy="142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bohn\Downloads\New folder (3)\iStock-495734643-copy-770x2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63" y="1792792"/>
            <a:ext cx="2024407" cy="70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sbohn\Downloads\New folder (3)\parken-einbahnstrasse-a8fc350374dc782gb435bbb47f73374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2" y="5804669"/>
            <a:ext cx="1548000" cy="8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bohn\Downloads\New folder (3)\office-space-movie-review-image-heade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8" y="4845354"/>
            <a:ext cx="1548000" cy="87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bohn\Downloads\New folder (3)\49074102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326" y="3240907"/>
            <a:ext cx="2167908" cy="154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bohn\Downloads\New folder (3)\20140901_MadeInSweden-02_Copyright-Jan-Soehlke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29520" r="14638" b="10807"/>
          <a:stretch/>
        </p:blipFill>
        <p:spPr bwMode="auto">
          <a:xfrm>
            <a:off x="4283968" y="4859150"/>
            <a:ext cx="4769266" cy="196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bohn\Downloads\New folder (3)\Directional-Signs-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30" y="332656"/>
            <a:ext cx="1515996" cy="100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bohn\Downloads\New folder (3)\nudg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52" y="1498472"/>
            <a:ext cx="1503674" cy="8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bohn\Downloads\New folder (3)\gettyimages-97829814-353ffb3ecdeaa5969f9ed003a20de33201e178f4-s900-c8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45354"/>
            <a:ext cx="2590653" cy="193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71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bohn\Downloads\New folder (3)\neu\Neuer Ordner (2)\bbf76893886fe459c2c16e35fe56b4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8393" r="1445" b="11630"/>
          <a:stretch/>
        </p:blipFill>
        <p:spPr bwMode="auto">
          <a:xfrm>
            <a:off x="2764800" y="3167195"/>
            <a:ext cx="3895200" cy="36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New folder (3)\never-stop-trying-man-digging-for-diamonds-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99877"/>
            <a:ext cx="2606809" cy="20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bohn\Downloads\New folder (3)\em-optimist-pessimist-realist-gas-emp-physicist-surrealist-relativist-scepticist-2125194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r="1974"/>
          <a:stretch/>
        </p:blipFill>
        <p:spPr bwMode="auto">
          <a:xfrm>
            <a:off x="107504" y="0"/>
            <a:ext cx="264156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bohn\Downloads\New folder (12)\Careers-on-a-shelsf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422" y="1195579"/>
            <a:ext cx="3744000" cy="190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bohn\Downloads\New folder (3)\f0aurr81jxlzblos64j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61041"/>
            <a:ext cx="2882286" cy="162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sbohn\Downloads\New folder (3)\33964153_10156183890556558_8037000077111197696_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b="6558"/>
          <a:stretch/>
        </p:blipFill>
        <p:spPr bwMode="auto">
          <a:xfrm>
            <a:off x="6681821" y="1772816"/>
            <a:ext cx="2428650" cy="199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28526" r="51343" b="18864"/>
          <a:stretch/>
        </p:blipFill>
        <p:spPr bwMode="auto">
          <a:xfrm>
            <a:off x="6681821" y="3899877"/>
            <a:ext cx="2399541" cy="222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:\Users\sbohn\Downloads\New folder (3)\imdddg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42" y="61041"/>
            <a:ext cx="1629035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22" y="172779"/>
            <a:ext cx="1965691" cy="138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7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bohn\Downloads\New folder (3)\1432198620-1.jpg.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20" y="3122820"/>
            <a:ext cx="3649588" cy="22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sbohn\Downloads\New folder (3)\how-to-outsmart-yes-a-child-like-a-boss-this-163074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3" y="1278799"/>
            <a:ext cx="2021210" cy="264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sbohn\Downloads\New folder (3)\expla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675285" cy="14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bohn\Downloads\New folder (3)\974c26e902352ee249073d004bcbbee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6" r="3252" b="8266"/>
          <a:stretch/>
        </p:blipFill>
        <p:spPr bwMode="auto">
          <a:xfrm>
            <a:off x="2600232" y="2079092"/>
            <a:ext cx="3423144" cy="23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sbohn\Downloads\New folder (3)\motivation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2" r="3234" b="15541"/>
          <a:stretch/>
        </p:blipFill>
        <p:spPr bwMode="auto">
          <a:xfrm>
            <a:off x="2550936" y="-21684"/>
            <a:ext cx="6573200" cy="209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sbohn\Downloads\New folder (3)\gamification-wod63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06" y="4434077"/>
            <a:ext cx="3240360" cy="165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bohn\Downloads\New folder (3)\neu\Neuer Ordner\anger-is-like-gasolin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75" y="5575909"/>
            <a:ext cx="1656000" cy="12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bohn\Downloads\New folder (3)\60329f3a9e4a34da91ca35b219e6f4a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0"/>
          <a:stretch/>
        </p:blipFill>
        <p:spPr bwMode="auto">
          <a:xfrm>
            <a:off x="2123728" y="5575909"/>
            <a:ext cx="1905431" cy="12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sbohn\Downloads\New folder (3)\beyond-gamification-designing-the-player-journey-11-72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b="13854"/>
          <a:stretch/>
        </p:blipFill>
        <p:spPr bwMode="auto">
          <a:xfrm>
            <a:off x="0" y="3131042"/>
            <a:ext cx="2627784" cy="178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bohn\Downloads\New folder (3)\7 Factors that Promote Intrinsic Motivation 1000p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200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bohn\Downloads\New folder (3)\sports-psychology-motivation-14-63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25340" r="13016" b="4005"/>
          <a:stretch/>
        </p:blipFill>
        <p:spPr bwMode="auto">
          <a:xfrm>
            <a:off x="5604972" y="5427890"/>
            <a:ext cx="1845887" cy="13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bohn\Downloads\New folder (3)\2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90" y="2072422"/>
            <a:ext cx="2631374" cy="164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1005c435c20d85ad898b56c188sd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b="-1"/>
          <a:stretch/>
        </p:blipFill>
        <p:spPr bwMode="auto">
          <a:xfrm>
            <a:off x="4283968" y="5990511"/>
            <a:ext cx="1116540" cy="80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C:\Users\sbohn\Downloads\New folder (3)\C_2_articolo_3065603_upiFoto1F-min-768x3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5"/>
          <a:stretch/>
        </p:blipFill>
        <p:spPr bwMode="auto">
          <a:xfrm>
            <a:off x="0" y="2060848"/>
            <a:ext cx="1580104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bohn\Downloads\New folder (3)\shutterstock_556373581-770x4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54" y="1911765"/>
            <a:ext cx="4517124" cy="25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sbohn\Downloads\New folder (3)\vertical-horizontal-progress - Copy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29853"/>
            <a:ext cx="3276000" cy="29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bohn\Downloads\New folder (3)\You%u2019ve-Created-A-Crowdfunding-Campaign-Now-What-737x5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21088"/>
            <a:ext cx="3736816" cy="263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2"/>
          <p:cNvSpPr txBox="1">
            <a:spLocks/>
          </p:cNvSpPr>
          <p:nvPr/>
        </p:nvSpPr>
        <p:spPr>
          <a:xfrm>
            <a:off x="1907704" y="692696"/>
            <a:ext cx="3416424" cy="4068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C:\Users\sbohn\Downloads\New folder (3)\New folder (4)\Screenshot_20180609-232653_Instagra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2"/>
          <a:stretch/>
        </p:blipFill>
        <p:spPr bwMode="auto">
          <a:xfrm>
            <a:off x="5871140" y="2060849"/>
            <a:ext cx="3276000" cy="47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bohn\Downloads\New folder (3)\self-fulfilling-prophecy-mode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0"/>
            <a:ext cx="3277319" cy="191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bohn\Downloads\New folder (3)\it-s-a-grindset-grind-mindset-grindsetred-men-s-premium-t-shir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6240"/>
            <a:ext cx="2411760" cy="24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bohn\Downloads\New folder (3)\b5cf354254a306de17b9d56f229708a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" r="8861"/>
          <a:stretch/>
        </p:blipFill>
        <p:spPr bwMode="auto">
          <a:xfrm>
            <a:off x="3637404" y="0"/>
            <a:ext cx="230274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sbohn\Downloads\New folder (3)\magic-leap-still-1000x563-n41nu5ek0vgwtgzr6raehcy982t4nlnwxmvjdqsge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660476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sbohn\Downloads\New folder (3)\your-mindset-can-add-eight-years-to-your-life-1024x67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839"/>
            <a:ext cx="1907704" cy="12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bohn\Downloads\New folder (3)\crowdfunding-tips-for-musicians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3" b="6082"/>
          <a:stretch/>
        </p:blipFill>
        <p:spPr bwMode="auto">
          <a:xfrm>
            <a:off x="0" y="6044226"/>
            <a:ext cx="2411760" cy="81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0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bohn\Downloads\New folder (3)\chartoftheday_11690_the_top_reasons_startups_fail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469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sbohn\Downloads\New folder (3)\Einblick_01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82160"/>
            <a:ext cx="6096312" cy="43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bohn\Downloads\New folder (3)\top-20-reasons-why-startups-fail-17-63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4071" r="5486" b="10918"/>
          <a:stretch/>
        </p:blipFill>
        <p:spPr bwMode="auto">
          <a:xfrm>
            <a:off x="4848469" y="1"/>
            <a:ext cx="3472099" cy="248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sbohn\Downloads\New folder (3)\kdzQWz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13176"/>
            <a:ext cx="2524622" cy="168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73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bohn\Downloads\Unsss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00" y="1412776"/>
            <a:ext cx="3931510" cy="388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bohn\Downloads\New folder (3)\jobs13_iphone_2007_1980138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1"/>
          <a:stretch/>
        </p:blipFill>
        <p:spPr bwMode="auto">
          <a:xfrm>
            <a:off x="7164288" y="0"/>
            <a:ext cx="1979712" cy="137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bohn\Downloads\New folder (3)\1 YNbhzf9yGhCKCvckNxpWTA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5301" r="3193" b="18896"/>
          <a:stretch/>
        </p:blipFill>
        <p:spPr bwMode="auto">
          <a:xfrm>
            <a:off x="2945500" y="0"/>
            <a:ext cx="4761133" cy="224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4"/>
          <a:stretch/>
        </p:blipFill>
        <p:spPr bwMode="auto">
          <a:xfrm>
            <a:off x="3259043" y="5295900"/>
            <a:ext cx="2969141" cy="156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sbohn\Downloads\New folder (3)\New folder (2)\Untdsditl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96752"/>
            <a:ext cx="2555775" cy="46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sbohn\Downloads\New folder (3)\celebrity-3-7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3706" r="4418" b="53112"/>
          <a:stretch/>
        </p:blipFill>
        <p:spPr bwMode="auto">
          <a:xfrm>
            <a:off x="6372200" y="5877272"/>
            <a:ext cx="2748007" cy="9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bohn\Downloads\New folder (3)\neu\Neuer Ordner (2)\insights_0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" y="1"/>
            <a:ext cx="3305773" cy="176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sbohn\Downloads\New folder (3)\neu\Neuer Ordner (2)\552976_154631554667905_372989070_n-cop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" y="4774715"/>
            <a:ext cx="2974279" cy="208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sbohn\Downloads\New folder (3)\neu\Neuer Ordner (2)\a61db817a722fbc7d61c2b5785d716f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8" y="3313814"/>
            <a:ext cx="1743343" cy="174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64738"/>
            <a:ext cx="2401161" cy="187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7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sbohn\Downloads\New folder (3)\HDssse0251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bohn\Downloads\New folder (3)\zuz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8" y="332656"/>
            <a:ext cx="5259700" cy="327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00152"/>
            <a:ext cx="3672408" cy="245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bohn\Downloads\New folder (3)\FIpRw9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 b="8869"/>
          <a:stretch/>
        </p:blipFill>
        <p:spPr bwMode="auto">
          <a:xfrm>
            <a:off x="2771800" y="3691673"/>
            <a:ext cx="4464496" cy="26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5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sbohn\Downloads\New folder (3)\nochnichtbenutzt\Trust-fall-300x200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9153"/>
            <a:ext cx="4139952" cy="27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New folder (3)\nochnichtbenutzt\multiracial-business-people-put-hands-together-at-group-team-meeting-924520192-5aa54aac8023b900375345b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936" cy="266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bohn\Downloads\Downlo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" y="2603700"/>
            <a:ext cx="3898404" cy="132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bohn\Downloads\team_building_pulling_same_direc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345" y="2369167"/>
            <a:ext cx="3385655" cy="221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New folder (3)\nochnichtbenutzt\f9648f317b542a215e6ad591be588cb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" b="6202"/>
          <a:stretch/>
        </p:blipFill>
        <p:spPr bwMode="auto">
          <a:xfrm>
            <a:off x="3505507" y="1947584"/>
            <a:ext cx="2169219" cy="199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bohn\Downloads\New folder (3)\nochnichtbenutzt\ChxQ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33057"/>
            <a:ext cx="6560263" cy="295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bohn\Downloads\PoD_Team_Building-S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62" y="4906069"/>
            <a:ext cx="2590489" cy="1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03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bohn\Downloads\blacksmith-the-smith-mike-sav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92747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472" y="0"/>
            <a:ext cx="3060000" cy="223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27476" cy="349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bohn\Downloads\New folder (3)\neu\ccf472742e9dc7f5c08cfb0bc3e0603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/>
        </p:blipFill>
        <p:spPr bwMode="auto">
          <a:xfrm>
            <a:off x="6084169" y="4398533"/>
            <a:ext cx="3059832" cy="24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bohn\Downloads\New folder (3)\1 YewAB-IJnGpBr3LtvZPiR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472" y="2311200"/>
            <a:ext cx="3060000" cy="20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bohn\Downloads\Untit5asfl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08" y="692696"/>
            <a:ext cx="1848462" cy="121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4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bohn\Downloads\New folder (3)\nochnichtbenutzt\Untisdd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2" y="17487"/>
            <a:ext cx="5742375" cy="51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bohn\Downloads\New folder (3)\nochnichtbenutzt\indian-outsourcing-hea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7835"/>
            <a:ext cx="2987824" cy="168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bohn\Downloads\New folder (3)\nochnichtbenutzt\topele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55359"/>
            <a:ext cx="4644008" cy="309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bohn\Downloads\New folder (3)\nochnichtbenutzt\decoratedcowgoaind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92" y="5197720"/>
            <a:ext cx="2484095" cy="165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bohn\Downloads\New folder (3)\nochnichtbenutzt\pakistan-head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593" y="17487"/>
            <a:ext cx="3431266" cy="27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sbohn\Downloads\New folder (3)\nochnichtbenutzt\finanzen-dat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32" y="2276872"/>
            <a:ext cx="257458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C:\Users\sbohn\Downloads\New folder (3)\vertical-horizontal-progress - Cop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94" y="545840"/>
            <a:ext cx="22733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sbohn\Downloads\New folder (3)\vertical-horizontal-progress - Cop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94" y="0"/>
            <a:ext cx="22733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sbohn\Downloads\New folder (3)\daydream_bdril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-1"/>
            <a:ext cx="1780854" cy="11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bohn\Downloads\New folder (3)\ON-CM180_aichip_B620_20180330194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4405102"/>
            <a:ext cx="2484000" cy="16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sbohn\Downloads\New folder (3)\imaww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337698"/>
            <a:ext cx="3040604" cy="152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bohn\Downloads\New folder (3)\New folder (2)\Beachball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56" y="692696"/>
            <a:ext cx="3571152" cy="24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bohn\Downloads\New folder (3)\New folder (2)\Untitasl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7252" cy="26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sbohn\Downloads\New folder (3)\image-editing-101040_64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0"/>
          <a:stretch/>
        </p:blipFill>
        <p:spPr bwMode="auto">
          <a:xfrm>
            <a:off x="3347864" y="2700358"/>
            <a:ext cx="3096344" cy="20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bohn\Downloads\New folder (3)\1-ex9xkmr950jpnpn82i2bva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55" y="4708355"/>
            <a:ext cx="3648866" cy="215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sbohn\Downloads\New folder (3)\FlowGradi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940"/>
            <a:ext cx="3347864" cy="20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bohn\Downloads\New folder (3)\male-otaku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45" y="-475"/>
            <a:ext cx="3101535" cy="206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sbohn\Downloads\New folder (3)\BCHcha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6" r="7851" b="7150"/>
          <a:stretch/>
        </p:blipFill>
        <p:spPr bwMode="auto">
          <a:xfrm>
            <a:off x="6447988" y="2012464"/>
            <a:ext cx="2699792" cy="48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bohn\Downloads\New folder (3)\1 _i6dT61i0_Q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383633"/>
            <a:ext cx="3282730" cy="24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bohn\Downloads\New folder (3)\iot-clf2166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2"/>
          <a:stretch/>
        </p:blipFill>
        <p:spPr bwMode="auto">
          <a:xfrm>
            <a:off x="2782799" y="-1"/>
            <a:ext cx="781087" cy="5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bohn\Downloads\New folder (3)\Big-sDat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21" y="71073"/>
            <a:ext cx="549015" cy="55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4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bohn\Downloads\New folder (3)\Online-Vers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157" y="88882"/>
            <a:ext cx="1333685" cy="16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New folder (3)\meeting-with-the-bo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44" y="260648"/>
            <a:ext cx="2984400" cy="167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bohn\Downloads\New folder (3)\top-lod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32" y="150095"/>
            <a:ext cx="3240360" cy="17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bohn\Downloads\New folder (3)\kanye-west-ddonde-100644923-ori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6078"/>
            <a:ext cx="9144000" cy="483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26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bohn\Downloads\givznbfwlozrel94y2e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6" r="50000" b="68719"/>
          <a:stretch/>
        </p:blipFill>
        <p:spPr bwMode="auto">
          <a:xfrm>
            <a:off x="251519" y="188640"/>
            <a:ext cx="461723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tYQcwq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320331" cy="32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bohn\Downloads\Uneresddd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" y="3757165"/>
            <a:ext cx="4885315" cy="31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bohn\Downloads\wikiwa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53" y="0"/>
            <a:ext cx="3872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bohn\Downloads\Uneresdsdddr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868" y="4293096"/>
            <a:ext cx="365599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18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bohn\Downloads\givznbfwlozrel94y2e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600" b="68527"/>
          <a:stretch/>
        </p:blipFill>
        <p:spPr bwMode="auto">
          <a:xfrm>
            <a:off x="252000" y="188640"/>
            <a:ext cx="4618800" cy="31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bohn\Downloads\9VA8NJ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1918800"/>
            <a:ext cx="4320000" cy="31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bohn\Downloads\Untitasd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" y="3068960"/>
            <a:ext cx="4452845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bohn\Downloads\New folder (3)\wikipedia_hands_flick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r="-119" b="3327"/>
          <a:stretch/>
        </p:blipFill>
        <p:spPr bwMode="auto">
          <a:xfrm>
            <a:off x="5148064" y="3826139"/>
            <a:ext cx="3851920" cy="286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7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bohn\Downloads\givznbfwlozrel94y2e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9" r="50000" b="57534"/>
          <a:stretch/>
        </p:blipFill>
        <p:spPr bwMode="auto">
          <a:xfrm>
            <a:off x="252000" y="188640"/>
            <a:ext cx="4618800" cy="3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bohn\Downloads\Cdu2s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1918800"/>
            <a:ext cx="4320000" cy="320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3887984" cy="170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" y="2747938"/>
            <a:ext cx="4044652" cy="407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sbohn\Downloads\New folder (3)\1d3eb10fc03e72c94f9644087d95deab_1500528589_cropp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95" y="3717032"/>
            <a:ext cx="4218994" cy="22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bohn\Downloads\New folder (3)\value-proposition-canva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100443"/>
            <a:ext cx="2826554" cy="17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2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bohn\Downloads\givznbfwlozrel94y2e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829" b="57534"/>
          <a:stretch/>
        </p:blipFill>
        <p:spPr bwMode="auto">
          <a:xfrm>
            <a:off x="252000" y="187200"/>
            <a:ext cx="4618800" cy="3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bohn\Downloads\HwVfhd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1918800"/>
            <a:ext cx="4320000" cy="320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bohn\Downloads\New folder (3)\4-underlying-magi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872683"/>
            <a:ext cx="4857251" cy="273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bohn\Downloads\New folder (3)\gettyimages-4936567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2944331"/>
            <a:ext cx="4680488" cy="31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bohn\Downloads\New folder (3)\neu\Neuer Ordner (2)\ecab3a316bef5c925215b1260dfe37bd_artic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67" y="404664"/>
            <a:ext cx="2442532" cy="137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6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bohn\Downloads\givznbfwlozrel94y2e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0" r="50898" b="46888"/>
          <a:stretch/>
        </p:blipFill>
        <p:spPr bwMode="auto">
          <a:xfrm>
            <a:off x="230350" y="188640"/>
            <a:ext cx="4618800" cy="3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bohn\Downloads\qhLFYw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1918800"/>
            <a:ext cx="4320000" cy="32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sbohn\Google Drive\Screenshot_20180620-230811_Chrom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8" b="14551"/>
          <a:stretch/>
        </p:blipFill>
        <p:spPr bwMode="auto">
          <a:xfrm>
            <a:off x="2576789" y="3450471"/>
            <a:ext cx="2448000" cy="329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sbohn\Google Drive\Screenshot_20180620-230754_Chrom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5" b="8715"/>
          <a:stretch/>
        </p:blipFill>
        <p:spPr bwMode="auto">
          <a:xfrm>
            <a:off x="91958" y="3348023"/>
            <a:ext cx="2447792" cy="339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New folder (3)\istock_yuoak_gamification_gam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37112"/>
            <a:ext cx="3384376" cy="19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2936"/>
            <a:ext cx="3062114" cy="15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sbohn\Downloads\New folder (3)\2D8DC45C00000578-3280329-The_building_s_library_or_Knowledge_Center_which_has_the_biggest-a-25_14453793508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80692" cy="211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bohn\Downloads\New folder (3)\einvoicing-compliance-automati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362" y="5517232"/>
            <a:ext cx="2165417" cy="13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8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bohn\Downloads\givznbfwlozrel94y2e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860" b="46888"/>
          <a:stretch/>
        </p:blipFill>
        <p:spPr bwMode="auto">
          <a:xfrm>
            <a:off x="252000" y="187200"/>
            <a:ext cx="4618800" cy="32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1918800"/>
            <a:ext cx="4320000" cy="320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sbohn\Downloads\New folder (2)\New folder (4)\aig-EsUg-404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0" b="35274"/>
          <a:stretch/>
        </p:blipFill>
        <p:spPr bwMode="auto">
          <a:xfrm>
            <a:off x="107504" y="2564904"/>
            <a:ext cx="4177303" cy="42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bohn\Downloads\New folder (3)\269c2899853c87b7bd84e2359f1c58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99" y="3645024"/>
            <a:ext cx="2624202" cy="262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7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bohn\Downloads\givznbfwlozrel94y2e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53275" r="50000" b="36242"/>
          <a:stretch/>
        </p:blipFill>
        <p:spPr bwMode="auto">
          <a:xfrm>
            <a:off x="252000" y="187200"/>
            <a:ext cx="4618800" cy="311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bohn\Downloads\gPPbi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1918800"/>
            <a:ext cx="4320000" cy="32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bohn\Downloads\New folder (3)\neu\Neuer Ordner (2)\4918b8611d5566c8e7ae0a09598bd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8" y="2455200"/>
            <a:ext cx="1569992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bohn\Downloads\minds.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78241"/>
            <a:ext cx="5832648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bohn\Downloads\0_13JwenxD3bf5ogFl_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10830" r="5791" b="12384"/>
          <a:stretch/>
        </p:blipFill>
        <p:spPr bwMode="auto">
          <a:xfrm>
            <a:off x="5076056" y="114961"/>
            <a:ext cx="3527944" cy="173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2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bohn\Downloads\tekma1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76872"/>
            <a:ext cx="5000219" cy="449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14810" r="775" b="36536"/>
          <a:stretch/>
        </p:blipFill>
        <p:spPr bwMode="auto">
          <a:xfrm>
            <a:off x="107504" y="238944"/>
            <a:ext cx="5005438" cy="18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sbohn\Downloads\Johari-Wind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8944"/>
            <a:ext cx="3673127" cy="31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sbohn\Downloads\consciouscompeten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27737"/>
            <a:ext cx="3673127" cy="338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7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bohn\Downloads\givznbfwlozrel94y2e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209" b="36308"/>
          <a:stretch/>
        </p:blipFill>
        <p:spPr bwMode="auto">
          <a:xfrm>
            <a:off x="252000" y="187200"/>
            <a:ext cx="4618800" cy="304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bohn\Downloads\U56PGZ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1918800"/>
            <a:ext cx="4320000" cy="321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bohn\Downloads\Untsdsditldp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3"/>
          <a:stretch/>
        </p:blipFill>
        <p:spPr bwMode="auto">
          <a:xfrm>
            <a:off x="1791596" y="2924944"/>
            <a:ext cx="7308304" cy="39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bohn\Downloads\STP86718small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61" y="3231534"/>
            <a:ext cx="1178568" cy="9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89288" y="6237312"/>
            <a:ext cx="24815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Sebastian Bohnen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0878" y="4226163"/>
            <a:ext cx="9364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Sebastian Bohnen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7111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bohn\Downloads\New folder (3)\nochnichtbenutzt\Meisterbrief--Kj--da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915981" cy="21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bohn\Downloads\New folder (3)\Facebook_Twitter_share_logo-da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0312" cy="85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bohn\Downloads\New folder (3)\nochnichtbenutzt\DQR_Pyramid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" b="3744"/>
          <a:stretch/>
        </p:blipFill>
        <p:spPr bwMode="auto">
          <a:xfrm>
            <a:off x="3505578" y="0"/>
            <a:ext cx="563842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bohn\Downloads\New folder (3)\nochnichtbenutzt\Weiterbildung_neu.jpg.b8768ca5610b1b93fe4a6c807f29cfd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4" y="2682900"/>
            <a:ext cx="4227984" cy="42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bohn\Downloads\New folder (3)\nochnichtbenutzt\fachinformatiker-systemintegration-grafik-beruf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318" y="3861048"/>
            <a:ext cx="4860000" cy="225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6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bohn\Downloads\20180508_09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80171"/>
            <a:ext cx="4443257" cy="333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bohn\Downloads\20180507_1538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624"/>
            <a:ext cx="4443782" cy="33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bohn\Downloads\20180511_105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79776"/>
            <a:ext cx="4443784" cy="33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sbohn\Downloads\Nutzwertanaly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442400" cy="280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8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bohn\Downloads\Untasas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400" cy="68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xampp7\htdocs\datapeakio.xyz\rstr\pages\Untitled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" y="0"/>
            <a:ext cx="521426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xampp7\htdocs\datapeakio.xyz\rstr\pages\Untitled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5309018" cy="33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sbohn\Downloads\Untitled01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98"/>
          <a:stretch/>
        </p:blipFill>
        <p:spPr bwMode="auto">
          <a:xfrm>
            <a:off x="75534" y="3429000"/>
            <a:ext cx="3435235" cy="17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sbohn\Downloads\Untitled0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899" y="29654"/>
            <a:ext cx="3707904" cy="260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sbohn\Downloads\New folder (3)\Untitled12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" y="5222292"/>
            <a:ext cx="3499172" cy="151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:\Users\sbohn\Downloads\Untitled0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33" y="3048083"/>
            <a:ext cx="2372651" cy="14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bohn\Downloads\New folder (12)\Untssitl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559" y="1912900"/>
            <a:ext cx="1174665" cy="148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8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sbohn\Downloads\15120367034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42384"/>
            <a:ext cx="8856984" cy="389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sbohn\Downloads\WP1334-dd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1431607"/>
            <a:ext cx="2880319" cy="14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sbohn\Downloads\5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1997"/>
            <a:ext cx="2520280" cy="204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sbohn\Downloads\snowmen-5852cdaf3df78ce2c3e429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9252" r="5301" b="9376"/>
          <a:stretch/>
        </p:blipFill>
        <p:spPr bwMode="auto">
          <a:xfrm>
            <a:off x="2046441" y="63061"/>
            <a:ext cx="2376264" cy="129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bohn\Downloads\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3062"/>
            <a:ext cx="2490824" cy="140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sbohn\Downloads\New folder (3)\hilarious-expectations-vs-reality-photos-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652" y="1899154"/>
            <a:ext cx="1554720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sbohn\Downloads\New folder (3)\expectatflit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31607"/>
            <a:ext cx="1544489" cy="14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sbohn\Downloads\New folder (3)\kdzQWz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0507"/>
            <a:ext cx="1589162" cy="106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Users\sbohn\Downloads\New folder (3)\hilarious-expectations-vs-reality-photos-2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00" y="63062"/>
            <a:ext cx="1440162" cy="75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8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C:\Users\sbohn\Downloads\New folder (3)\mustach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r="26586"/>
          <a:stretch/>
        </p:blipFill>
        <p:spPr bwMode="auto">
          <a:xfrm>
            <a:off x="4536154" y="980728"/>
            <a:ext cx="895350" cy="86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sbohn\Downloads\New folder (3)\Untitleasas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"/>
          <a:stretch/>
        </p:blipFill>
        <p:spPr bwMode="auto">
          <a:xfrm>
            <a:off x="-1" y="0"/>
            <a:ext cx="4328161" cy="40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sbohn\Downloads\New folder (3)\Untddis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72" y="0"/>
            <a:ext cx="3666728" cy="51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sbohn\Downloads\New folder (3)\1427031865laravelbla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10" y="72008"/>
            <a:ext cx="952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sbohn\Downloads\New folder (3)\smarty_host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83" y="2160240"/>
            <a:ext cx="825847" cy="82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sbohn\Downloads\New folder (3)\twig-php-template-framework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23" y="3219606"/>
            <a:ext cx="644565" cy="52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sbohn\Downloads\New folder (3)\Untitsl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86" y="4442550"/>
            <a:ext cx="666502" cy="45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C:\Users\sbohn\Downloads\New folder (3)\webforms-vs-mvc-1080x67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r="20481"/>
          <a:stretch/>
        </p:blipFill>
        <p:spPr bwMode="auto">
          <a:xfrm>
            <a:off x="2386973" y="3900649"/>
            <a:ext cx="1235090" cy="13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bohn\Downloads\New folder (3)\Uassntitledcop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54" y="5301208"/>
            <a:ext cx="4607846" cy="143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New folder (3)\WISA-stack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2401" r="5474"/>
          <a:stretch/>
        </p:blipFill>
        <p:spPr bwMode="auto">
          <a:xfrm>
            <a:off x="0" y="4365104"/>
            <a:ext cx="1660821" cy="249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New folder (3)\unnamedd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918" y="5234330"/>
            <a:ext cx="2401200" cy="159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75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bohn\Dropbox\movieposter\51szD9HC9pL._SX258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91935" cy="187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sbohn\Downloads\New folder (3)\Architectur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37" y="-1"/>
            <a:ext cx="3895153" cy="249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bohn\Downloads\New folder (3)\3787129.p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 b="6837"/>
          <a:stretch/>
        </p:blipFill>
        <p:spPr bwMode="auto">
          <a:xfrm>
            <a:off x="0" y="3736800"/>
            <a:ext cx="9144000" cy="31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bohn\Downloads\New folder (3)\xmlfi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" y="1842723"/>
            <a:ext cx="5844826" cy="18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bohn\Downloads\New folder (3)\5721ed295414e8038443c3aeafd347d3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12076" r="2624" b="3018"/>
          <a:stretch/>
        </p:blipFill>
        <p:spPr bwMode="auto">
          <a:xfrm>
            <a:off x="5144260" y="1"/>
            <a:ext cx="3999739" cy="27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bohn\Downloads\New folder (3)\Google-Gets-Real-Time-Search-and-Better-Hashtags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1182" r="11900" b="52454"/>
          <a:stretch/>
        </p:blipFill>
        <p:spPr bwMode="auto">
          <a:xfrm>
            <a:off x="6300192" y="2768885"/>
            <a:ext cx="2700000" cy="9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sbohn\Downloads\the-symfs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84987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bohn\Downloads\New folder (3)\nochnichtbenutzt\Howl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33" y="260648"/>
            <a:ext cx="6102945" cy="342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bohn\Downloads\New folder (3)\nochnichtbenutzt\main-qimg-f659f5c9ce28ff91e422bd35c907235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9200"/>
            <a:ext cx="5364088" cy="28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bohn\Downloads\01internetofthing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1428" r="1363" b="1792"/>
          <a:stretch/>
        </p:blipFill>
        <p:spPr bwMode="auto">
          <a:xfrm>
            <a:off x="5569963" y="4041854"/>
            <a:ext cx="3581772" cy="282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0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6650" y="3318851"/>
            <a:ext cx="3416424" cy="406896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e-ducation.datapeak.net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33" name="Picture 9" descr="C:\xampp7\htdocs\datapeakio.xyz\rstr\pages\Untitled00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80"/>
          <a:stretch/>
        </p:blipFill>
        <p:spPr bwMode="auto">
          <a:xfrm>
            <a:off x="5078067" y="43200"/>
            <a:ext cx="3672000" cy="14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xampp7\htdocs\datapeakio.xyz\rstr\pages\Untitled00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8"/>
          <a:stretch/>
        </p:blipFill>
        <p:spPr bwMode="auto">
          <a:xfrm>
            <a:off x="5069873" y="1598400"/>
            <a:ext cx="3672000" cy="167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23528" y="3318851"/>
            <a:ext cx="3416424" cy="4068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datapeak.net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13300" y="6406480"/>
            <a:ext cx="3416424" cy="4068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datapeak.net/login/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94" name="Picture 2" descr="C:\xampp7\htdocs\datapeakio.xyz\rstr\pages\Untitled0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30"/>
          <a:stretch/>
        </p:blipFill>
        <p:spPr bwMode="auto">
          <a:xfrm>
            <a:off x="252000" y="43200"/>
            <a:ext cx="3672000" cy="150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xampp7\htdocs\datapeakio.xyz\rstr\pages\Untitled00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1"/>
          <a:stretch/>
        </p:blipFill>
        <p:spPr bwMode="auto">
          <a:xfrm>
            <a:off x="252000" y="1597526"/>
            <a:ext cx="3672000" cy="16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xampp7\htdocs\datapeakio.xyz\rstr\pages\Untitled00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35"/>
          <a:stretch/>
        </p:blipFill>
        <p:spPr bwMode="auto">
          <a:xfrm>
            <a:off x="179512" y="3806999"/>
            <a:ext cx="4284000" cy="12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xampp7\htdocs\datapeakio.xyz\rstr\pages\Untitled00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04"/>
          <a:stretch/>
        </p:blipFill>
        <p:spPr bwMode="auto">
          <a:xfrm>
            <a:off x="179512" y="5127934"/>
            <a:ext cx="4284000" cy="120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sbohn\Downloads\New folder (3)\softwassss3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91655"/>
            <a:ext cx="3566772" cy="237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bohn\Downloads\New folder (3)\how-to-draw-road-runner_1_000000003103_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21895"/>
            <a:ext cx="2244145" cy="19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7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sbohn\Downloads\New folder (3)\kost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93"/>
          <a:stretch/>
        </p:blipFill>
        <p:spPr bwMode="auto">
          <a:xfrm>
            <a:off x="23952" y="5368"/>
            <a:ext cx="2413194" cy="176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bohn\Downloads\New folder (3)\picktwo-sysadmin-createl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t="19515" r="9170" b="20262"/>
          <a:stretch/>
        </p:blipFill>
        <p:spPr bwMode="auto">
          <a:xfrm>
            <a:off x="2483768" y="0"/>
            <a:ext cx="3761666" cy="2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bohn\Downloads\New folder (3)\GoodCheapFast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14" y="2596069"/>
            <a:ext cx="5678984" cy="177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sbohn\Downloads\New folder (3)\Teufelsquadrat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9855" y="4365104"/>
            <a:ext cx="4680520" cy="24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bohn\Downloads\New folder (3)\7bf7e03fdea1dd7a96ccc03d5c3530a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4864" r="9142" b="12590"/>
          <a:stretch/>
        </p:blipFill>
        <p:spPr bwMode="auto">
          <a:xfrm>
            <a:off x="6300192" y="1671461"/>
            <a:ext cx="2669563" cy="269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sbohn\Downloads\New folder (3)\Project-Management-Triangl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" y="1556792"/>
            <a:ext cx="3783871" cy="283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bohn\Downloads\New folder (3)\gantt_char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07" y="5368"/>
            <a:ext cx="2792562" cy="155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bohn\Downloads\New folder (3)\DashboardNewOnLaptopScreen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3" t="12058" r="6928" b="23835"/>
          <a:stretch/>
        </p:blipFill>
        <p:spPr bwMode="auto">
          <a:xfrm>
            <a:off x="6589274" y="4509120"/>
            <a:ext cx="2554726" cy="187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bohn\Downloads\New folder (3)\240_F_108003782_jLloFwiWg65J60dgz3GHxjXIhRPe2Ph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" y="5053790"/>
            <a:ext cx="2213811" cy="147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1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bohn\Downloads\Untiterl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36528" r="18194" b="41176"/>
          <a:stretch/>
        </p:blipFill>
        <p:spPr bwMode="auto">
          <a:xfrm>
            <a:off x="3528000" y="0"/>
            <a:ext cx="5616000" cy="122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bohn\Downloads\New folder (3)\New folder\Untitled2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2708" r="1262" b="83819"/>
          <a:stretch/>
        </p:blipFill>
        <p:spPr bwMode="auto">
          <a:xfrm>
            <a:off x="3756800" y="1412557"/>
            <a:ext cx="5092031" cy="7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bohn\Downloads\Untitassssle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8898" b="50652"/>
          <a:stretch/>
        </p:blipFill>
        <p:spPr bwMode="auto">
          <a:xfrm>
            <a:off x="808544" y="2581807"/>
            <a:ext cx="8335456" cy="427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bohn\Downloads\ToK Basic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19872" cy="280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92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702236"/>
              </p:ext>
            </p:extLst>
          </p:nvPr>
        </p:nvGraphicFramePr>
        <p:xfrm>
          <a:off x="971617" y="468709"/>
          <a:ext cx="7272808" cy="634466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658190"/>
                <a:gridCol w="1518273"/>
                <a:gridCol w="3096345"/>
              </a:tblGrid>
              <a:tr h="17281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1221">
                <a:tc>
                  <a:txBody>
                    <a:bodyPr/>
                    <a:lstStyle/>
                    <a:p>
                      <a:r>
                        <a:rPr lang="en-US" dirty="0" smtClean="0"/>
                        <a:t>#1: Plaintext</a:t>
                      </a:r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#4: Categorized</a:t>
                      </a:r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2247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068">
                <a:tc>
                  <a:txBody>
                    <a:bodyPr/>
                    <a:lstStyle/>
                    <a:p>
                      <a:r>
                        <a:rPr lang="en-US" dirty="0" smtClean="0"/>
                        <a:t>#2: Tabular</a:t>
                      </a:r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#5: Diagrams</a:t>
                      </a:r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841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dirty="0" smtClean="0"/>
                        <a:t>#3: Carousel</a:t>
                      </a:r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#6: Hyperlinks</a:t>
                      </a:r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C:\Users\sbohn\Downloads\New folder (3)\nochnichtbenutzt\New folder - Copy\content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16" y="507144"/>
            <a:ext cx="29643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bohn\Downloads\New folder (3)\nochnichtbenutzt\New folder - Copy\content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16" y="2559184"/>
            <a:ext cx="29643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bohn\Downloads\New folder (3)\nochnichtbenutzt\New folder - Copy\content0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16" y="4719424"/>
            <a:ext cx="2964299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sbohn\Downloads\New folder (3)\nochnichtbenutzt\New folder - Copy\content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80" y="507600"/>
            <a:ext cx="29643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sbohn\Downloads\New folder (3)\nochnichtbenutzt\New folder - Copy\content0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59600"/>
            <a:ext cx="29643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sbohn\Downloads\New folder (3)\nochnichtbenutzt\New folder - Copy\content0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19424"/>
            <a:ext cx="29643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5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bohn\Downloads\Untiaa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Untitsdfasde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5769" r="8896" b="4159"/>
          <a:stretch/>
        </p:blipFill>
        <p:spPr bwMode="auto">
          <a:xfrm>
            <a:off x="5148065" y="4119298"/>
            <a:ext cx="3995934" cy="27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6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bohn\Downloads\Untitlesdf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200"/>
            <a:ext cx="9144000" cy="62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53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bohn\Downloads\Untasasitsl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" r="10557" b="3408"/>
          <a:stretch/>
        </p:blipFill>
        <p:spPr bwMode="auto">
          <a:xfrm>
            <a:off x="0" y="313492"/>
            <a:ext cx="9144000" cy="621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bohn\Downloads\Untisdfdftl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" r="11030" b="3395"/>
          <a:stretch/>
        </p:blipFill>
        <p:spPr bwMode="auto">
          <a:xfrm>
            <a:off x="0" y="313200"/>
            <a:ext cx="9144000" cy="622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7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bohn\Downloads\Usdntittsdtl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2114" r="777"/>
          <a:stretch/>
        </p:blipFill>
        <p:spPr bwMode="auto">
          <a:xfrm>
            <a:off x="18999" y="195311"/>
            <a:ext cx="9125001" cy="619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New folder (3)\D3.js-Data-Driven-Documents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7" b="35202"/>
          <a:stretch/>
        </p:blipFill>
        <p:spPr bwMode="auto">
          <a:xfrm>
            <a:off x="2051720" y="5012087"/>
            <a:ext cx="6678488" cy="183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bohn\Downloads\Usdntitttle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59741" r="9232" b="5367"/>
          <a:stretch/>
        </p:blipFill>
        <p:spPr bwMode="auto">
          <a:xfrm>
            <a:off x="1331640" y="3482340"/>
            <a:ext cx="4640580" cy="131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6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sbohn\Downloads\New folder (3)\neu\Screenshot_20180712-110542_Faceboo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8"/>
          <a:stretch/>
        </p:blipFill>
        <p:spPr bwMode="auto">
          <a:xfrm>
            <a:off x="0" y="4509120"/>
            <a:ext cx="159480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C:\Users\sbohn\Downloads\15uu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9" b="71"/>
          <a:stretch/>
        </p:blipFill>
        <p:spPr bwMode="auto">
          <a:xfrm>
            <a:off x="4818780" y="2960068"/>
            <a:ext cx="4316400" cy="26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bohn\Downloads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73" y="1"/>
            <a:ext cx="3060000" cy="165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bohn\Downloads\featu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92" y="3861152"/>
            <a:ext cx="2422589" cy="23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bohn\Downloads\social-network-ki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600" y="1"/>
            <a:ext cx="4316400" cy="296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sbohn\Downloads\New folder (3)\image_1421791595ydddd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06" y="5631869"/>
            <a:ext cx="4317914" cy="122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bohn\Downloads\New folder (3)\eb_corp12_www-britannica-co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594" y="1772816"/>
            <a:ext cx="3060000" cy="199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New folder (3)\gdpr-compliadmoh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77" y="6278059"/>
            <a:ext cx="1125704" cy="4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New folder (3)\43fe6fe73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92" y="6278059"/>
            <a:ext cx="896013" cy="4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sbohn\Downloads\New folder (3)\neu\Screenshot_20180712-110537_Facebook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2"/>
          <a:stretch/>
        </p:blipFill>
        <p:spPr bwMode="auto">
          <a:xfrm>
            <a:off x="0" y="2132856"/>
            <a:ext cx="1595181" cy="270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bohn\Downloads\New folder (3)\neu\Screenshot_20180712-110532_Facebook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1965"/>
          <a:stretch/>
        </p:blipFill>
        <p:spPr bwMode="auto">
          <a:xfrm>
            <a:off x="1" y="1"/>
            <a:ext cx="159518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92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sbohn\Downloads\New folder (3)\golden snitchman THE INTERNSH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19" y="4293096"/>
            <a:ext cx="1227777" cy="81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bohn\Downloads\New folder (3)\5-examples-of-gamification-strategies-for-corporate-train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80" y="5157192"/>
            <a:ext cx="2808312" cy="157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bohn\Downloads\New folder (3)\gamification-f145-63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00" y="2648364"/>
            <a:ext cx="364459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bohn\Downloads\New folder (3)\gamification-workshop-2010-64-63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b="4096"/>
          <a:stretch/>
        </p:blipFill>
        <p:spPr bwMode="auto">
          <a:xfrm>
            <a:off x="5593887" y="0"/>
            <a:ext cx="3572890" cy="22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New folder (3)\gamification_vie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" y="4510616"/>
            <a:ext cx="3310136" cy="234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New folder (3)\Employee-engagement-300x2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35" y="5200054"/>
            <a:ext cx="2098666" cy="165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bohn\Downloads\New folder (3)\3079i8D220B9CB685F78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99" y="37681"/>
            <a:ext cx="2031608" cy="145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bohn\Downloads\New folder (3)\17007755105_dc173398cf_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" y="-27384"/>
            <a:ext cx="3456384" cy="196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bohn\Downloads\New folder (3)\main-qimg-19e2ca45c84227172718b514b91a4a60-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142306"/>
            <a:ext cx="1142945" cy="71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bohn\Downloads\New folder (3)\gamification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r="12086"/>
          <a:stretch/>
        </p:blipFill>
        <p:spPr bwMode="auto">
          <a:xfrm>
            <a:off x="27464" y="2142306"/>
            <a:ext cx="1569720" cy="107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bohn\Downloads\New folder (3)\uma-potter--575x32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" y="3429000"/>
            <a:ext cx="1698236" cy="95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sbohn\Downloads\New folder (3)\the-extraordinarily-motivated-team-gamification-and-the-atlassian-tools-daniel-green-12-638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24031" r="15994" b="5666"/>
          <a:stretch/>
        </p:blipFill>
        <p:spPr bwMode="auto">
          <a:xfrm>
            <a:off x="1691680" y="1916832"/>
            <a:ext cx="4406263" cy="231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sbohn\Downloads\New folder (3)\gamf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71" y="2204864"/>
            <a:ext cx="2085249" cy="12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bohn\Downloads\mt-everest-base-cam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r="4791"/>
          <a:stretch/>
        </p:blipFill>
        <p:spPr bwMode="auto">
          <a:xfrm>
            <a:off x="35496" y="1484784"/>
            <a:ext cx="8353426" cy="532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xampp7\htdocs\e-ducation.net\images4\leaderboard-sh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0"/>
          <a:stretch/>
        </p:blipFill>
        <p:spPr bwMode="auto">
          <a:xfrm>
            <a:off x="4932040" y="126554"/>
            <a:ext cx="4095750" cy="215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bohn\Downloads\Implement-thi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r="11426"/>
          <a:stretch/>
        </p:blipFill>
        <p:spPr bwMode="auto">
          <a:xfrm>
            <a:off x="1557866" y="105106"/>
            <a:ext cx="1794933" cy="130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sbohn\Downloads\New folder (3)\database-market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" y="420356"/>
            <a:ext cx="1543417" cy="81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sbohn\Downloads\New folder (3)\database-market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0356"/>
            <a:ext cx="1543417" cy="81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bohn\Downloads\New folder (3)\How-much-does-a-website-cos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8567" r="1348" b="50082"/>
          <a:stretch/>
        </p:blipFill>
        <p:spPr bwMode="auto">
          <a:xfrm>
            <a:off x="3563888" y="0"/>
            <a:ext cx="556766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bohn\Downloads\New folder (3)\How-much-does-a-website-cos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50006" r="1348" b="1242"/>
          <a:stretch/>
        </p:blipFill>
        <p:spPr bwMode="auto">
          <a:xfrm>
            <a:off x="0" y="241264"/>
            <a:ext cx="8748464" cy="66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1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bohn\Downloads\New folder (3)\matrix-code-animation-gif-free-animated-background-71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bohn\Downloads\New folder (3)\macc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725" y="-11460"/>
            <a:ext cx="4175787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sbohn\Downloads\New folder (3)\macc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11460"/>
            <a:ext cx="4175787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bohn\Downloads\New folder (3)\macc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0" y="-11460"/>
            <a:ext cx="4175787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bohn\Downloads\New folder (3)\New folder\Untitled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1362803"/>
            <a:ext cx="4824536" cy="538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bohn\Downloads\New folder (3)\Untitled00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3" t="29729" r="28449" b="53876"/>
          <a:stretch/>
        </p:blipFill>
        <p:spPr bwMode="auto">
          <a:xfrm>
            <a:off x="2094352" y="62070"/>
            <a:ext cx="4955831" cy="117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bohn\Downloads\New folder (3)\database-market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890" y="2204864"/>
            <a:ext cx="1543417" cy="81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sbohn\Downloads\New folder (3)\database-market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88" y="2204864"/>
            <a:ext cx="1543417" cy="81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bohn\Downloads\New folder (12)\Untitddlsas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" y="3212976"/>
            <a:ext cx="1916970" cy="178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bohn\Downloads\New folder (12)\Untitdddlsas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" y="5169261"/>
            <a:ext cx="1906360" cy="166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bohn\Downloads\Untitasl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91" y="3429000"/>
            <a:ext cx="1865981" cy="326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71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sbohn\Downloads\1 sTjQoQRs2kxloa8GNHSL_w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4" b="8808"/>
          <a:stretch/>
        </p:blipFill>
        <p:spPr bwMode="auto">
          <a:xfrm>
            <a:off x="3661314" y="5193853"/>
            <a:ext cx="2494861" cy="163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bohn\Downloads\New folder (3)\1_4cV97RVkQY_guLb3yvyQeQ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608" y="0"/>
            <a:ext cx="3528392" cy="23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sbohn\Downloads\sma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t="29195" r="16111" b="3856"/>
          <a:stretch/>
        </p:blipFill>
        <p:spPr bwMode="auto">
          <a:xfrm>
            <a:off x="4231144" y="2305054"/>
            <a:ext cx="4912856" cy="28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bohn\Downloads\New folder (3)\5f05de159640a176c4e5c6244c7cb68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52" y="4941168"/>
            <a:ext cx="2875248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sbohn\Downloads\1_UtLhRYmKlzTIJQ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3534621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New folder (3)\84a2ab13058e38845916a38672db603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3"/>
          <a:stretch/>
        </p:blipFill>
        <p:spPr bwMode="auto">
          <a:xfrm>
            <a:off x="6896" y="2672725"/>
            <a:ext cx="3533839" cy="418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New folder (3)\capitalism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25" y="350220"/>
            <a:ext cx="1921396" cy="19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bohn\Downloads\4fd87b2ec91ff56e9d3522166a364eae--statistics-perspectiv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/>
          <a:stretch/>
        </p:blipFill>
        <p:spPr bwMode="auto">
          <a:xfrm>
            <a:off x="0" y="1285862"/>
            <a:ext cx="2339752" cy="365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bohn\Downloads\erdenach25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3"/>
          <a:stretch/>
        </p:blipFill>
        <p:spPr bwMode="auto">
          <a:xfrm>
            <a:off x="5044680" y="3789039"/>
            <a:ext cx="4112218" cy="306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bohn\Downloads\zukunftsstadt-gruene-stadt100_v-tlarge169_w-600_zc-be147c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99" y="-4167"/>
            <a:ext cx="4691299" cy="2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bohn\Downloads\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2726" cy="17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sbohn\Downloads\Anticipatory+Thinking +Three+Horizons+Framewor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" t="17717" r="10060" b="8367"/>
          <a:stretch/>
        </p:blipFill>
        <p:spPr bwMode="auto">
          <a:xfrm>
            <a:off x="0" y="4320000"/>
            <a:ext cx="5436096" cy="253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bohn\Downloads\SDG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34" y="1612433"/>
            <a:ext cx="4614114" cy="270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sbohn\Downloads\ad-fraud.pn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00" y="5619600"/>
            <a:ext cx="2019684" cy="123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"/>
          <a:stretch/>
        </p:blipFill>
        <p:spPr bwMode="auto">
          <a:xfrm>
            <a:off x="7236295" y="2674194"/>
            <a:ext cx="1598400" cy="281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C:\Users\sbohn\Downloads\Regionalverkeh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29" y="2906299"/>
            <a:ext cx="3522779" cy="234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sbohn\Downloads\cropped-Website-front-cover-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90" y="1700808"/>
            <a:ext cx="3987730" cy="19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weniger-arbeit-merh-produktivitaet_pixabay_herkor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5013176"/>
            <a:ext cx="3229452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bohn\Downloads\static.evangelisch.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96693"/>
            <a:ext cx="3664546" cy="206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bohn\Downloads\slrtav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9452" cy="226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bohn\Downloads\shutterstock_163747199-300x2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32" y="5076758"/>
            <a:ext cx="2134364" cy="166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bohn\Downloads\10db-newsletter2-master76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20900"/>
            <a:ext cx="3491880" cy="233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sbohn\Downloads\5dfgdf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78" y="0"/>
            <a:ext cx="5447024" cy="24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sbohn\Downloads\13364794_f52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" y="2852936"/>
            <a:ext cx="2641835" cy="19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1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sbohn\Downloads\New folder (3)\Catchingfire_04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00" y="2420888"/>
            <a:ext cx="6290963" cy="26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bohn\Downloads\New folder (3)\eb9c497fd83577809255034930a42a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4"/>
            <a:ext cx="2843808" cy="686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bohn\Downloads\New folder (3)\B3KIwd4CYAArtz7.jpg la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b="4476"/>
          <a:stretch/>
        </p:blipFill>
        <p:spPr bwMode="auto">
          <a:xfrm>
            <a:off x="0" y="4215382"/>
            <a:ext cx="3469779" cy="264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bohn\Downloads\New folder (3)\Hunger-Games-Movie-Katniss-Selection-1024x4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830" y="4862121"/>
            <a:ext cx="4709170" cy="19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bohn\Downloads\New folder (3)\Alojamiento_Distrito_1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6"/>
          <a:stretch/>
        </p:blipFill>
        <p:spPr bwMode="auto">
          <a:xfrm>
            <a:off x="5796136" y="1612429"/>
            <a:ext cx="3368587" cy="20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sbohn\Downloads\Peeta-and-Ceaser-the-hunger-games-29484895-500-3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3050603" cy="18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sbohn\Downloads\catchingfire-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r="5515" b="15243"/>
          <a:stretch/>
        </p:blipFill>
        <p:spPr bwMode="auto">
          <a:xfrm>
            <a:off x="2699792" y="-9494"/>
            <a:ext cx="3384376" cy="24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sbohn\Downloads\BreadAndCircuses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57" y="4852430"/>
            <a:ext cx="1505174" cy="100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sbohn\Downloads\Brea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57" y="5842800"/>
            <a:ext cx="1505174" cy="100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5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401899"/>
              </p:ext>
            </p:extLst>
          </p:nvPr>
        </p:nvGraphicFramePr>
        <p:xfrm>
          <a:off x="395536" y="188640"/>
          <a:ext cx="8229600" cy="1427584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1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http://datapeak.net/Lebenslauf-Sebastian-Bohnen2018.pdf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http://datapeak.net/Lebenslauf-Sebastian-Bohnen2018_en.pdf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7" name="Picture 5" descr="C:\xampp7\htdocs\datapeakio.xyz\rstr\pages\Untitled0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8" y="556849"/>
            <a:ext cx="576064" cy="4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xampp7\htdocs\datapeakio.xyz\rstr\pages\Untitled0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02" y="1112921"/>
            <a:ext cx="576064" cy="4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76495"/>
              </p:ext>
            </p:extLst>
          </p:nvPr>
        </p:nvGraphicFramePr>
        <p:xfrm>
          <a:off x="395536" y="1988840"/>
          <a:ext cx="8229600" cy="19791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3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https://realbusiness.co.uk/sales-and-marketing/2017/05/17/building-a-successful-business-by-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https://medium.com/coderbyte/a-guide-to-becoming-a-full-stack-developer-in-2017-5c3c08a1600c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https://blog.gardeviance.org/2008/04/three-stages-of-expertise.html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9" name="Picture 2" descr="C:\Users\sbohn\Downloads\New folder (3)\neu\ccf472742e9dc7f5c08cfb0bc3e0603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/>
        </p:blipFill>
        <p:spPr bwMode="auto">
          <a:xfrm>
            <a:off x="700903" y="3445370"/>
            <a:ext cx="576064" cy="46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sbohn\Downloads\New folder (3)\1 YewAB-IJnGpBr3LtvZPiR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96" y="2916000"/>
            <a:ext cx="703435" cy="4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6" y="2368800"/>
            <a:ext cx="624412" cy="44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552943"/>
              </p:ext>
            </p:extLst>
          </p:nvPr>
        </p:nvGraphicFramePr>
        <p:xfrm>
          <a:off x="395536" y="4365104"/>
          <a:ext cx="8229600" cy="1977576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4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http://www.1000ventures.com/business_guide/crosscuttings/80-20principle.html</a:t>
                      </a: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/>
                        </a:rPr>
                        <a:t>http://www.liquidmind.com/fagloss.html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http://www.tmsconsulting.com.au/team-building-activities-with-less-pain-and-more-gain-blog/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21" name="Picture 4" descr="C:\Users\sbohn\Downloads\tekma1p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81" y="5301208"/>
            <a:ext cx="488768" cy="4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sbohn\Downloads\Johari-Window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4" y="5868000"/>
            <a:ext cx="498601" cy="42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14810" r="775" b="36536"/>
          <a:stretch/>
        </p:blipFill>
        <p:spPr bwMode="auto">
          <a:xfrm>
            <a:off x="481062" y="4797152"/>
            <a:ext cx="806287" cy="30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5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653131"/>
              </p:ext>
            </p:extLst>
          </p:nvPr>
        </p:nvGraphicFramePr>
        <p:xfrm>
          <a:off x="395536" y="188640"/>
          <a:ext cx="8229600" cy="19791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5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https://www.ezrasf.com/wplog/2011/04/08/pick-two/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https://www.linkedin.com/pulse/three-sides-quality-triangle-dead-chris-donaldson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https://www.consistec.de/en/solutions/software-development/how-we-develop-software.html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7" name="Picture 2" descr="C:\Users\sbohn\Downloads\New folder (3)\picktwo-sysadmin-createl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t="19515" r="9170" b="20262"/>
          <a:stretch/>
        </p:blipFill>
        <p:spPr bwMode="auto">
          <a:xfrm>
            <a:off x="594956" y="576835"/>
            <a:ext cx="705731" cy="45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25" y="1124744"/>
            <a:ext cx="563047" cy="42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C:\Users\sbohn\Downloads\New folder (3)\Teufelsquadrat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681" y="1700808"/>
            <a:ext cx="829065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009268"/>
              </p:ext>
            </p:extLst>
          </p:nvPr>
        </p:nvGraphicFramePr>
        <p:xfrm>
          <a:off x="395536" y="2478592"/>
          <a:ext cx="8229600" cy="8775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6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http://smarterwebsiteowner.com/how-much-does-a-website-cost-2/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32" name="Picture 2" descr="C:\Users\sbohn\Downloads\New folder (3)\How-much-does-a-website-cost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50006" r="1348" b="1242"/>
          <a:stretch/>
        </p:blipFill>
        <p:spPr bwMode="auto">
          <a:xfrm>
            <a:off x="684524" y="2852129"/>
            <a:ext cx="616163" cy="46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769946"/>
              </p:ext>
            </p:extLst>
          </p:nvPr>
        </p:nvGraphicFramePr>
        <p:xfrm>
          <a:off x="395536" y="3702728"/>
          <a:ext cx="8229600" cy="87840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7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10"/>
                        </a:rPr>
                        <a:t>https://www.project-roadmap.com/ebook/de/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9" y="4082247"/>
            <a:ext cx="634418" cy="44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40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125218"/>
              </p:ext>
            </p:extLst>
          </p:nvPr>
        </p:nvGraphicFramePr>
        <p:xfrm>
          <a:off x="395536" y="188640"/>
          <a:ext cx="8229600" cy="19791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8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http://www.sinleung.com/blog/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https://dribbble.com/shots/2384699-Open-Position-Full-Stack-Designer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https://www.slideshare.net/RanSegall/the-full-stack-deisgner-manifesto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5" name="Picture 3" descr="C:\Users\sbohn\Downloads\New folder (3)\1-zILQqoGHquwum3CVX892sA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7950" r="2311" b="8804"/>
          <a:stretch/>
        </p:blipFill>
        <p:spPr bwMode="auto">
          <a:xfrm>
            <a:off x="660393" y="576000"/>
            <a:ext cx="64001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7" y="1700808"/>
            <a:ext cx="632687" cy="37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sbohn\Downloads\open-position-full-stack-designer-working-5-dribbble-sm2-01_1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3" y="1094786"/>
            <a:ext cx="640011" cy="48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540900"/>
              </p:ext>
            </p:extLst>
          </p:nvPr>
        </p:nvGraphicFramePr>
        <p:xfrm>
          <a:off x="395536" y="2564904"/>
          <a:ext cx="8229600" cy="2528885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6493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9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latin typeface="+mn-lt"/>
                          <a:hlinkClick r:id="rId8"/>
                        </a:rPr>
                        <a:t>https://imgur.com/gallery/yciZosW</a:t>
                      </a:r>
                      <a:endParaRPr lang="de-DE" sz="1400" dirty="0" smtClean="0"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https://www.metaltoad.com/blog/company-organization-chart-you-can-believe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https://www.quora.com/What-is-the-rider-and-the-elephant-metaphor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https://en.wikipedia.org/wiki/Blind_men_and_an_elephant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20" name="Picture 3" descr="C:\Users\sbohn\Downloads\New folder (3)\How-everyone-sees-each-other-char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8392"/>
            <a:ext cx="540992" cy="41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sbohn\Downloads\New folder (3)\c08f1cb94c9116deef33a694535f80d5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986" y="4042800"/>
            <a:ext cx="648072" cy="43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 descr="C:\Users\sbohn\Downloads\New folder (3)\elephant metaphor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4049" r="2498" b="3652"/>
          <a:stretch/>
        </p:blipFill>
        <p:spPr bwMode="auto">
          <a:xfrm>
            <a:off x="585825" y="4582568"/>
            <a:ext cx="710744" cy="4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Users\sbohn\Downloads\New folder (3)\a16b8ce3ca5c8s456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98" y="3501628"/>
            <a:ext cx="426524" cy="4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1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136858"/>
              </p:ext>
            </p:extLst>
          </p:nvPr>
        </p:nvGraphicFramePr>
        <p:xfrm>
          <a:off x="396000" y="188640"/>
          <a:ext cx="8229600" cy="14283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10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https://en.wikiquote.org/wiki/Glengarry_Glen_Ross_(film)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3"/>
                        </a:rPr>
                        <a:t>https://www.amazon.com/Everybody-Works-Sales-Achieve-Success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8" name="Picture 5" descr="C:\Users\sbohn\Downloads\New folder (3)\always-be-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0" y="622128"/>
            <a:ext cx="72008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bohn\Downloads\New folder (3)\Everybody-works-in-sales-blogger-book-review-niraj-kapur-pages-cover-800x8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2941" y="1137215"/>
            <a:ext cx="489272" cy="41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47154"/>
              </p:ext>
            </p:extLst>
          </p:nvPr>
        </p:nvGraphicFramePr>
        <p:xfrm>
          <a:off x="395536" y="1925848"/>
          <a:ext cx="8229600" cy="2529184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11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https://www.quora.com/Why-do-people-look-down-front-end-developers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http://fredrickroyster.blogspot.com/2014/02/the-difference-between-web-design-and.html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https://keepcoding.io/es/blog/lanzamos-el-i-keepcoding-web-developer-master-bootcamp/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http://www.onlineinsurancesolutions.co.uk/Insurance-Solutions/Integration/Enterprise-Back-end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08" y="2292166"/>
            <a:ext cx="270497" cy="47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Users\sbohn\Downloads\d0f1ef381ed3109009eab0f8cc3fe5b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1" y="2872079"/>
            <a:ext cx="710743" cy="42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sbohn\Downloads\full stack develope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20" y="3419736"/>
            <a:ext cx="455084" cy="4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sbohn\Downloads\Backend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9" b="5739"/>
          <a:stretch/>
        </p:blipFill>
        <p:spPr bwMode="auto">
          <a:xfrm>
            <a:off x="513682" y="3948350"/>
            <a:ext cx="755576" cy="40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6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943109"/>
              </p:ext>
            </p:extLst>
          </p:nvPr>
        </p:nvGraphicFramePr>
        <p:xfrm>
          <a:off x="395536" y="188640"/>
          <a:ext cx="8229600" cy="25299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12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http://www.helloerik.com/ux-is-not-ui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https://medium.com/@aryanindraksh/5-great-analogies-to-highlight-the-difference-between-ux-ui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http://daemon.co.za/2014/04/what-does-full-stack-mean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5"/>
                        </a:rPr>
                        <a:t>https://www.thestar.com/life/relationships/2016/09/06/why-north-americans-should-consider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90" y="1713761"/>
            <a:ext cx="421868" cy="39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 descr="C:\Users\sbohn\Downloads\New folder (3)\BnBhx7RCQAAHkk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8" y="1124744"/>
            <a:ext cx="465960" cy="39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sbohn\Downloads\New folder (3)\ux-ui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9"/>
          <a:stretch/>
        </p:blipFill>
        <p:spPr bwMode="auto">
          <a:xfrm>
            <a:off x="909217" y="561633"/>
            <a:ext cx="360041" cy="41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sbohn\Downloads\New folder (3)\ikigai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t="1" r="2554" b="822"/>
          <a:stretch/>
        </p:blipFill>
        <p:spPr bwMode="auto">
          <a:xfrm>
            <a:off x="827120" y="2217817"/>
            <a:ext cx="441004" cy="44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399007"/>
              </p:ext>
            </p:extLst>
          </p:nvPr>
        </p:nvGraphicFramePr>
        <p:xfrm>
          <a:off x="395536" y="3068960"/>
          <a:ext cx="8229600" cy="8775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13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https://www.careeraddict.com/top-10-websites-to-find-freelance-work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3" y="3466539"/>
            <a:ext cx="605800" cy="40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7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bohn\Downloads\New folder (3)\6225858724_971ef87e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6214"/>
            <a:ext cx="1373336" cy="91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bohn\Downloads\New folder (3)\b02ffb1a1cd74826713d5c7d673ff4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64"/>
            <a:ext cx="1079166" cy="9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sbohn\Downloads\New folder (3)\2012-06-29_10-0_Projektatl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/>
          <a:stretch/>
        </p:blipFill>
        <p:spPr bwMode="auto">
          <a:xfrm>
            <a:off x="755576" y="548680"/>
            <a:ext cx="8208912" cy="578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bohn\Downloads\New folder (3)\goal-sett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1720962" cy="119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79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sbohn\Downloads\New folder (3)\main-qimg-301f5fb26877dfe48641dd2b684a38bb-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8"/>
          <a:stretch/>
        </p:blipFill>
        <p:spPr bwMode="auto">
          <a:xfrm>
            <a:off x="6239868" y="5969744"/>
            <a:ext cx="1228126" cy="88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bohn\Downloads\critical-path-analysis-concep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548" y="6082305"/>
            <a:ext cx="1296143" cy="77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0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066231"/>
              </p:ext>
            </p:extLst>
          </p:nvPr>
        </p:nvGraphicFramePr>
        <p:xfrm>
          <a:off x="396000" y="188640"/>
          <a:ext cx="8229600" cy="30807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14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http://projectiondesk.com/manual-treadmill-under-desk-wonderful/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https://www.relaxtheback.com/adaptdesk-by-relax-the-back.html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http://www.agreatoffice.net/find-a-great-chair-with-the-best-kneeling-chair-reviews/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https://www.wired.com/2011/10/kickstand-desk-lets-you-ride-your-bike-at-work/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https://ergonomie-am-arbeitsplatz.de/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11" y="651594"/>
            <a:ext cx="599256" cy="37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06" y="1143206"/>
            <a:ext cx="330861" cy="43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87" y="1699263"/>
            <a:ext cx="331801" cy="4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61661"/>
              </p:ext>
            </p:extLst>
          </p:nvPr>
        </p:nvGraphicFramePr>
        <p:xfrm>
          <a:off x="396000" y="3501008"/>
          <a:ext cx="8229600" cy="1977576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15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>
                          <a:effectLst/>
                          <a:latin typeface="+mn-lt"/>
                          <a:hlinkClick r:id="rId10"/>
                        </a:rPr>
                        <a:t>https://erikdalton.com</a:t>
                      </a:r>
                      <a:endParaRPr lang="de-DE" sz="1400" dirty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https://www.beachbodyondemand.com/blog/plank-exercises-for-abs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err="1" smtClean="0">
                          <a:effectLst/>
                          <a:latin typeface="+mn-lt"/>
                          <a:hlinkClick r:id="rId12"/>
                        </a:rPr>
                        <a:t>Quadratus</a:t>
                      </a:r>
                      <a:r>
                        <a:rPr lang="de-DE" sz="1400" dirty="0" smtClean="0">
                          <a:effectLst/>
                          <a:latin typeface="+mn-lt"/>
                          <a:hlinkClick r:id="rId12"/>
                        </a:rPr>
                        <a:t> </a:t>
                      </a:r>
                      <a:r>
                        <a:rPr lang="de-DE" sz="1400" dirty="0" err="1" smtClean="0">
                          <a:effectLst/>
                          <a:latin typeface="+mn-lt"/>
                          <a:hlinkClick r:id="rId12"/>
                        </a:rPr>
                        <a:t>Lumborum</a:t>
                      </a:r>
                      <a:r>
                        <a:rPr lang="de-DE" sz="1400" dirty="0" smtClean="0">
                          <a:effectLst/>
                          <a:latin typeface="+mn-lt"/>
                          <a:hlinkClick r:id="rId12"/>
                        </a:rPr>
                        <a:t> Stretch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0" name="Picture 2" descr="C:\Users\sbohn\Downloads\New folder (3)\6e90de7e5663a236d0c329j-pai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45" y="3887752"/>
            <a:ext cx="430227" cy="44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xampp7\htdocs\datapeakio.xyz\rstr\pages\images3\Unbenddan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57" y="4974924"/>
            <a:ext cx="373259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sbohn\Downloads\New folder (10)\3-Plank-Exercises-for-Tight_-Flat-Abs-Plank-Cross-Tap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05" y="4463193"/>
            <a:ext cx="537645" cy="35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sbohn\Downloads\New folder (3)\7-bike-trainer-at-desk-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t="15141" r="2617" b="10924"/>
          <a:stretch/>
        </p:blipFill>
        <p:spPr bwMode="auto">
          <a:xfrm>
            <a:off x="689999" y="2239031"/>
            <a:ext cx="588368" cy="4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sbohn\Downloads\New folder (3)\alpha-lernen-wirtschaft-ergonomie-arbeitsplatz-102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2017" r="1320" b="8787"/>
          <a:stretch/>
        </p:blipFill>
        <p:spPr bwMode="auto">
          <a:xfrm>
            <a:off x="477556" y="2782367"/>
            <a:ext cx="804833" cy="41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061773"/>
              </p:ext>
            </p:extLst>
          </p:nvPr>
        </p:nvGraphicFramePr>
        <p:xfrm>
          <a:off x="395536" y="5733256"/>
          <a:ext cx="8229600" cy="8775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16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9"/>
                        </a:rPr>
                        <a:t>https://www.wspa.com/entertainment/your-carolina/floss-dance-challenge/1199235784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9" name="Picture 3" descr="C:\Users\sbohn\Downloads\Floss_Dance_Challenge_0_43488116_ver1.0_1280_720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08" y="6134988"/>
            <a:ext cx="763928" cy="4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4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40368"/>
              </p:ext>
            </p:extLst>
          </p:nvPr>
        </p:nvGraphicFramePr>
        <p:xfrm>
          <a:off x="395536" y="2494336"/>
          <a:ext cx="8229600" cy="14283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19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2"/>
                        </a:rPr>
                        <a:t>http://fortune.com/2014/09/04/peter-thiels-contrarian-strategy/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3"/>
                        </a:rPr>
                        <a:t>http://www.dansilvestre.com/zero-one-peter-thiel/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32" name="Picture 6" descr="C:\Users\sbohn\Downloads\New folder (3)\paypal-mafia2-web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404" y="2854376"/>
            <a:ext cx="576064" cy="4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sbohn\Downloads\New folder (3)\1 EAJQdBYiv20THxnIT7VZiw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1" t="14237" r="14092" b="11539"/>
          <a:stretch/>
        </p:blipFill>
        <p:spPr bwMode="auto">
          <a:xfrm>
            <a:off x="704404" y="3430440"/>
            <a:ext cx="576064" cy="42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634675"/>
              </p:ext>
            </p:extLst>
          </p:nvPr>
        </p:nvGraphicFramePr>
        <p:xfrm>
          <a:off x="396000" y="188640"/>
          <a:ext cx="8229600" cy="19791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18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6"/>
                        </a:rPr>
                        <a:t>https://en.wikipedia.org/wiki/Anna_Karenina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7"/>
                        </a:rPr>
                        <a:t>https://en.wikipedia.org/wiki/Guns,_Germs,_and_Steel#Agriculture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8"/>
                        </a:rPr>
                        <a:t>https://www.slideshare.net/acruise1/devops-days-2014-preso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35" name="Picture 5" descr="C:\Users\sbohn\Downloads\New folder (3)\devops-days-vancouver-2014-slides-9-63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275" y="1713079"/>
            <a:ext cx="802193" cy="2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sbohn\Downloads\New folder (3)\8654424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4" y="1126184"/>
            <a:ext cx="622174" cy="41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sbohn\Downloads\New folder (3)\anna_karenina_144_(c)_monika.rittershaus_1200x67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22128"/>
            <a:ext cx="720080" cy="40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854394"/>
              </p:ext>
            </p:extLst>
          </p:nvPr>
        </p:nvGraphicFramePr>
        <p:xfrm>
          <a:off x="395536" y="4221088"/>
          <a:ext cx="8229600" cy="14283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20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/>
                        </a:rPr>
                        <a:t>https://getbambu.com/blog/what-is-employee-advocacy/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13"/>
                        </a:rPr>
                        <a:t>http://www.hopliteia.com/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3" name="Picture 3" descr="C:\Users\sbohn\Downloads\New folder (3)\benefits-to-increase-employee-engagem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613280"/>
            <a:ext cx="745687" cy="41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sbohn\Downloads\1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2" y="5157192"/>
            <a:ext cx="768085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915270"/>
              </p:ext>
            </p:extLst>
          </p:nvPr>
        </p:nvGraphicFramePr>
        <p:xfrm>
          <a:off x="396000" y="188640"/>
          <a:ext cx="8229600" cy="14283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21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https://toggl.com/blog/seven-levels-developer-hell/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3"/>
                        </a:rPr>
                        <a:t>https://uxmag.com/articles/cognition-the-intrinsic-user-experience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4" name="Picture 13" descr="C:\Users\sbohn\Downloads\New folder (3)\Cognitive_Ful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00" y="1147476"/>
            <a:ext cx="720080" cy="4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sbohn\Downloads\New folder (3)\c19f37745a833f9b897b0790b6c9721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70240"/>
            <a:ext cx="89756" cy="42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963592"/>
              </p:ext>
            </p:extLst>
          </p:nvPr>
        </p:nvGraphicFramePr>
        <p:xfrm>
          <a:off x="395536" y="1953208"/>
          <a:ext cx="8229600" cy="2527568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22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https://personal-development.com/chuck/our-expectations-self-fulfilling.htm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https://en.wikipedia.org/wiki/Office_Space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https://en.wikipedia.org/wiki/Broken_windows_theory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https://jansoehlke.com/2014/09/made-sweden/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23" name="Picture 3" descr="C:\Users\sbohn\Downloads\New folder (3)\New folder\Expectations-and-Reality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4" y="2391313"/>
            <a:ext cx="648072" cy="40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sbohn\Downloads\New folder (3)\office-space-movie-review-image-heade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0" y="2900140"/>
            <a:ext cx="826476" cy="46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sbohn\Downloads\New folder (3)\20140901_MadeInSweden-02_Copyright-Jan-Soehlke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29520" r="14638" b="10807"/>
          <a:stretch/>
        </p:blipFill>
        <p:spPr bwMode="auto">
          <a:xfrm>
            <a:off x="468773" y="4062808"/>
            <a:ext cx="815133" cy="33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sbohn\Downloads\New folder (3)\gettyimages-97829814-353ffb3ecdeaa5969f9ed003a20de33201e178f4-s900-c8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1" y="3414808"/>
            <a:ext cx="653808" cy="4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199921"/>
              </p:ext>
            </p:extLst>
          </p:nvPr>
        </p:nvGraphicFramePr>
        <p:xfrm>
          <a:off x="395536" y="4797152"/>
          <a:ext cx="8229600" cy="1427584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23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14"/>
                        </a:rPr>
                        <a:t>https://oliveremberton.com/2014/how-to-find-your-passion/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15"/>
                        </a:rPr>
                        <a:t>https://richtopia.com/inspirational-people/peter-polydor-startup-goal-setting-recommendations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7" name="Picture 5" descr="C:\Users\sbohn\Downloads\New folder (12)\Careers-on-a-shelsf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6" y="5229200"/>
            <a:ext cx="678458" cy="3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bohn\Downloads\New folder (3)\neu\Neuer Ordner (2)\bbf76893886fe459c2c16e35fe56b422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8393" r="1445" b="11630"/>
          <a:stretch/>
        </p:blipFill>
        <p:spPr bwMode="auto">
          <a:xfrm>
            <a:off x="827120" y="5733256"/>
            <a:ext cx="46534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3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67681"/>
              </p:ext>
            </p:extLst>
          </p:nvPr>
        </p:nvGraphicFramePr>
        <p:xfrm>
          <a:off x="395536" y="188640"/>
          <a:ext cx="8229600" cy="363240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24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2"/>
                        </a:rPr>
                        <a:t>https://www.reddit.com/r/explainlikeimfive/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3"/>
                        </a:rPr>
                        <a:t>https://blochoestergaard.dk/how-to-stay-relevant-in-a-constantly-changing-world/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4"/>
                        </a:rPr>
                        <a:t>https://www.slideshare.net/amyjokim/gamification-101-short-talk/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5"/>
                        </a:rPr>
                        <a:t>https://mathias-sager.com/2017/11/01/history-and-philosophy-of-learning-theory/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6"/>
                        </a:rPr>
                        <a:t>https://www.slideshare.net/mbponkiya/sports-psychology-motivation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7"/>
                        </a:rPr>
                        <a:t>https://medium.com/@Ekta_Sengar/lets-do-it-tomorrow-e00c67bf33be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7" name="Picture 2" descr="C:\Users\sbohn\Downloads\New folder (3)\974c26e902352ee249073d004bcbbee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6" r="3252" b="8266"/>
          <a:stretch/>
        </p:blipFill>
        <p:spPr bwMode="auto">
          <a:xfrm>
            <a:off x="654433" y="2207372"/>
            <a:ext cx="643016" cy="43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sbohn\Downloads\New folder (3)\motivation-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2" r="3234" b="15541"/>
          <a:stretch/>
        </p:blipFill>
        <p:spPr bwMode="auto">
          <a:xfrm>
            <a:off x="454377" y="1204197"/>
            <a:ext cx="828000" cy="26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sbohn\Downloads\New folder (3)\beyond-gamification-designing-the-player-journey-11-72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b="13854"/>
          <a:stretch/>
        </p:blipFill>
        <p:spPr bwMode="auto">
          <a:xfrm>
            <a:off x="671082" y="1696988"/>
            <a:ext cx="609718" cy="41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sbohn\Downloads\New folder (3)\explai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7" y="548680"/>
            <a:ext cx="792000" cy="4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sbohn\Downloads\New folder (3)\sports-psychology-motivation-14-63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25340" r="13016" b="4005"/>
          <a:stretch/>
        </p:blipFill>
        <p:spPr bwMode="auto">
          <a:xfrm>
            <a:off x="717154" y="2791448"/>
            <a:ext cx="580295" cy="4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sbohn\Downloads\1005c435c20d85ad898b56c188sd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b="-1"/>
          <a:stretch/>
        </p:blipFill>
        <p:spPr bwMode="auto">
          <a:xfrm>
            <a:off x="678188" y="3334125"/>
            <a:ext cx="619261" cy="44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843626"/>
              </p:ext>
            </p:extLst>
          </p:nvPr>
        </p:nvGraphicFramePr>
        <p:xfrm>
          <a:off x="395536" y="4221088"/>
          <a:ext cx="8229600" cy="87840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25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14"/>
                        </a:rPr>
                        <a:t>https://www.omundodelua.com/agile-vs-scrum-vs-waterfall/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23" name="Picture 6" descr="C:\Users\sbohn\Downloads\New folder (3)\b5cf354254a306de17b9d56f229708ad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" r="8861"/>
          <a:stretch/>
        </p:blipFill>
        <p:spPr bwMode="auto">
          <a:xfrm>
            <a:off x="775702" y="4582568"/>
            <a:ext cx="502548" cy="44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7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8822"/>
              </p:ext>
            </p:extLst>
          </p:nvPr>
        </p:nvGraphicFramePr>
        <p:xfrm>
          <a:off x="396000" y="188640"/>
          <a:ext cx="8229600" cy="1977576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26</a:t>
                      </a: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https://www.statista.com/chart/11690/the-top-reasons-startups-fail/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https://www.slideshare.net/MBA-ASAP/top-20-reasons-why-startups-fail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https://www.zoe-online.org/zeitschrift/rubriken/einblick-grafiken/einblick-ausgabe-109/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8" name="Picture 2" descr="C:\Users\sbohn\Downloads\New folder (3)\chartoftheday_11690_the_top_reasons_startups_fail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51" y="574920"/>
            <a:ext cx="360666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sbohn\Downloads\New folder (3)\top-20-reasons-why-startups-fail-17-6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4071" r="5486" b="10918"/>
          <a:stretch/>
        </p:blipFill>
        <p:spPr bwMode="auto">
          <a:xfrm>
            <a:off x="697514" y="1126184"/>
            <a:ext cx="561416" cy="40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sbohn\Downloads\New folder (3)\Einblick_01_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4" y="1684482"/>
            <a:ext cx="604376" cy="4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335837"/>
              </p:ext>
            </p:extLst>
          </p:nvPr>
        </p:nvGraphicFramePr>
        <p:xfrm>
          <a:off x="395536" y="2557289"/>
          <a:ext cx="8229600" cy="2527568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27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https://seths.blog/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https://www.entrepreneur.com/article/227850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https://www.slideshare.net/gchinar/steve-jobs-iphone-launch-2007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11"/>
                        </a:rPr>
                        <a:t>https://oliveremberton.com/2014/the-problem-isnt-that-life-is-unfair-its-your-broken-idea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25" name="Picture 4" descr="C:\Users\sbohn\Downloads\New folder (3)\New folder (2)\Untdsditle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42" y="4573513"/>
            <a:ext cx="244487" cy="4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sbohn\Downloads\New folder (3)\1 YNbhzf9yGhCKCvckNxpWTA.jpe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5302" r="3193" b="7161"/>
          <a:stretch/>
        </p:blipFill>
        <p:spPr bwMode="auto">
          <a:xfrm>
            <a:off x="587733" y="4069457"/>
            <a:ext cx="690396" cy="37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sbohn\Downloads\New folder (3)\neu\Neuer Ordner (2)\552976_154631554667905_372989070_n-cop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9" y="3477193"/>
            <a:ext cx="676847" cy="47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sbohn\Downloads\New folder (3)\neu\Neuer Ordner (2)\a61db817a722fbc7d61c2b5785d716fc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0" y="2937395"/>
            <a:ext cx="476029" cy="47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4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790938"/>
              </p:ext>
            </p:extLst>
          </p:nvPr>
        </p:nvGraphicFramePr>
        <p:xfrm>
          <a:off x="395536" y="187200"/>
          <a:ext cx="8229600" cy="142920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28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2"/>
                        </a:rPr>
                        <a:t>https://www.slideshare.net/gaylecurtis/structured-ideation-and-design-thinking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3"/>
                        </a:rPr>
                        <a:t>https://www.zentao.pm/share/treeswingpm-97.html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9" name="Picture 2" descr="C:\Users\sbohn\Downloads\New folder (3)\structured-ideation-and-design-thinking-13-7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15167" r="19573" b="32380"/>
          <a:stretch/>
        </p:blipFill>
        <p:spPr bwMode="auto">
          <a:xfrm>
            <a:off x="695079" y="620688"/>
            <a:ext cx="564089" cy="37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sbohn\Downloads\New folder (3)\FIpRw9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 b="8869"/>
          <a:stretch/>
        </p:blipFill>
        <p:spPr bwMode="auto">
          <a:xfrm>
            <a:off x="520353" y="1124744"/>
            <a:ext cx="738815" cy="4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127559"/>
              </p:ext>
            </p:extLst>
          </p:nvPr>
        </p:nvGraphicFramePr>
        <p:xfrm>
          <a:off x="395536" y="2014050"/>
          <a:ext cx="8229600" cy="3078368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31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https://oliveremberton.com/2014/if-you-want-to-follow-your-dreams-you-have-to-say-no-to-all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http://malcolmocean.com/2013/06/flow-vs-deliberate-practice/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https://alessandroinnocenti.wordpress.com/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https://spinsucks.com/communication/cognitive-bias-communications-plan/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10"/>
                        </a:rPr>
                        <a:t>http://goboiano.com/japan-shares-how-being-an-otaku-is-different-from-the-past/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23" name="Picture 5" descr="C:\Users\sbohn\Downloads\New folder (3)\New folder (2)\Untitasle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39" y="2369157"/>
            <a:ext cx="504989" cy="46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Users\sbohn\Downloads\New folder (3)\FlowGradi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6" y="2948123"/>
            <a:ext cx="639852" cy="39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sbohn\Downloads\New folder (3)\image-editing-101040_64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0"/>
          <a:stretch/>
        </p:blipFill>
        <p:spPr bwMode="auto">
          <a:xfrm>
            <a:off x="594077" y="4025341"/>
            <a:ext cx="681051" cy="44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sbohn\Downloads\New folder (3)\1-ex9xkmr950jpnpn82i2bva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2" y="3490309"/>
            <a:ext cx="700426" cy="41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sbohn\Downloads\New folder (3)\male-otaku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00" y="4565256"/>
            <a:ext cx="685328" cy="4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11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400729"/>
              </p:ext>
            </p:extLst>
          </p:nvPr>
        </p:nvGraphicFramePr>
        <p:xfrm>
          <a:off x="395536" y="1484784"/>
          <a:ext cx="8229600" cy="1427285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6493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35</a:t>
                      </a: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2"/>
                        </a:rPr>
                        <a:t>https://guykawasaki.com/the-only-10-slides-you-need-in-your-pitch/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3"/>
                        </a:rPr>
                        <a:t>https://medium.com/the-corporate-startup/a-new-typology-for-innovation-that-combines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28" y="2422328"/>
            <a:ext cx="469880" cy="47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sbohn\Downloads\givznbfwlozrel94y2ev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9" r="50000" b="57534"/>
          <a:stretch/>
        </p:blipFill>
        <p:spPr bwMode="auto">
          <a:xfrm>
            <a:off x="644136" y="1846264"/>
            <a:ext cx="656116" cy="48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474124"/>
              </p:ext>
            </p:extLst>
          </p:nvPr>
        </p:nvGraphicFramePr>
        <p:xfrm>
          <a:off x="396000" y="188640"/>
          <a:ext cx="8229600" cy="87840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32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6"/>
                        </a:rPr>
                        <a:t>https://www.thedailybeast.com/inside-donda-kanye-wests-plan-to-rule-the-world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20" name="Picture 2" descr="C:\Users\sbohn\Downloads\New folder (3)\kanye-west-ddonde-100644923-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7" y="622128"/>
            <a:ext cx="750375" cy="39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817514"/>
              </p:ext>
            </p:extLst>
          </p:nvPr>
        </p:nvGraphicFramePr>
        <p:xfrm>
          <a:off x="395536" y="3278943"/>
          <a:ext cx="8229600" cy="1427285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6493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41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latin typeface="+mn-lt"/>
                          <a:hlinkClick r:id="rId8"/>
                        </a:rPr>
                        <a:t>https://sommerhoff.de/ueber-sommerhoff/stufenfortbildung</a:t>
                      </a:r>
                      <a:endParaRPr lang="de-DE" sz="1400" dirty="0" smtClean="0"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9"/>
                        </a:rPr>
                        <a:t>https://www.fachinformatiker.de/topic/156663-karriere-nach-der-umschulungausbildung/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25" name="Picture 3" descr="C:\Users\sbohn\Downloads\New folder (3)\nochnichtbenutzt\DQR_Pyramide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" b="3744"/>
          <a:stretch/>
        </p:blipFill>
        <p:spPr bwMode="auto">
          <a:xfrm>
            <a:off x="463134" y="3672895"/>
            <a:ext cx="796498" cy="45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sbohn\Downloads\New folder (3)\nochnichtbenutzt\Weiterbildung_neu.jpg.b8768ca5610b1b93fe4a6c807f29cfd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08" y="4177215"/>
            <a:ext cx="469880" cy="46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9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011859"/>
              </p:ext>
            </p:extLst>
          </p:nvPr>
        </p:nvGraphicFramePr>
        <p:xfrm>
          <a:off x="395536" y="1903957"/>
          <a:ext cx="8229600" cy="876485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6493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43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latin typeface="+mn-lt"/>
                          <a:hlinkClick r:id="rId2"/>
                        </a:rPr>
                        <a:t>http://www.sae.edu/deu/de</a:t>
                      </a:r>
                      <a:endParaRPr lang="de-DE" sz="1400" dirty="0" smtClean="0"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20" name="Picture 3" descr="C:\Users\sbohn\Downloads\Untasas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4" y="2286484"/>
            <a:ext cx="592795" cy="4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210105"/>
              </p:ext>
            </p:extLst>
          </p:nvPr>
        </p:nvGraphicFramePr>
        <p:xfrm>
          <a:off x="395536" y="188640"/>
          <a:ext cx="8229600" cy="1427285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6493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42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latin typeface="+mn-lt"/>
                          <a:hlinkClick r:id="rId4"/>
                        </a:rPr>
                        <a:t>http://www.hit-karlsruhe.de/hit-mic/projekte/WS12_Hoehenmessung/verfahrensmatrix.html</a:t>
                      </a:r>
                      <a:endParaRPr lang="de-DE" sz="1400" dirty="0" smtClean="0"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5"/>
                        </a:rPr>
                        <a:t>http://www.ial.de/portal/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30" name="Picture 5" descr="C:\Users\sbohn\Downloads\Nutzwertanaly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96" y="622128"/>
            <a:ext cx="591576" cy="37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sbohn\Downloads\20180507_1538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52" y="1153440"/>
            <a:ext cx="576064" cy="43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266683"/>
              </p:ext>
            </p:extLst>
          </p:nvPr>
        </p:nvGraphicFramePr>
        <p:xfrm>
          <a:off x="395536" y="188640"/>
          <a:ext cx="8229600" cy="19791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44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https://www.eclipse.org/pdt/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3"/>
                        </a:rPr>
                        <a:t>https://answers.microsoft.com/en-us/office/forum/officeversion_other-office_other/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latin typeface="+mn-lt"/>
                          <a:hlinkClick r:id="rId4"/>
                        </a:rPr>
                        <a:t>https://www.vandyke.com/products/securecrt/</a:t>
                      </a:r>
                      <a:endParaRPr lang="de-DE" sz="1400" dirty="0" smtClean="0"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8" name="Picture 4" descr="C:\xampp7\htdocs\datapeakio.xyz\rstr\pages\Untitled0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4" y="571599"/>
            <a:ext cx="720080" cy="45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sbohn\Downloads\New folder (3)\Untitled12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3" y="1715733"/>
            <a:ext cx="806561" cy="3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xampp7\htdocs\datapeakio.xyz\rstr\pages\Untitled0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4" y="1126184"/>
            <a:ext cx="720080" cy="44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679323"/>
              </p:ext>
            </p:extLst>
          </p:nvPr>
        </p:nvGraphicFramePr>
        <p:xfrm>
          <a:off x="395536" y="2523469"/>
          <a:ext cx="8229600" cy="1427285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6493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45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>
                          <a:effectLst/>
                          <a:latin typeface="+mn-lt"/>
                          <a:hlinkClick r:id="rId8"/>
                        </a:rPr>
                        <a:t>https://www.slideshare.net/acruise1/devops-days-2014-preso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9"/>
                        </a:rPr>
                        <a:t>https://www.yegor256.com/2016/08/15/what-is-wrong-object-oriented-programming.html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1" y="2942935"/>
            <a:ext cx="756000" cy="37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C:\Users\sbohn\Downloads\151203670348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6" y="3531580"/>
            <a:ext cx="738815" cy="3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047583"/>
              </p:ext>
            </p:extLst>
          </p:nvPr>
        </p:nvGraphicFramePr>
        <p:xfrm>
          <a:off x="395536" y="4238786"/>
          <a:ext cx="8229600" cy="14283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46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12"/>
                        </a:rPr>
                        <a:t>https://www.sitecrafting.com/top-5-php-template-engines/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13"/>
                        </a:rPr>
                        <a:t>https://dzone.com/articles/its-high-time-to-say-goodbye-to-the-lamp-stack-and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3" name="Picture 3" descr="C:\Users\sbohn\Downloads\New folder (3)\Uassntitledcopy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67684"/>
            <a:ext cx="807291" cy="2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sbohn\Downloads\New folder (3)\Untddis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0" y="4600266"/>
            <a:ext cx="348778" cy="49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94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304013"/>
              </p:ext>
            </p:extLst>
          </p:nvPr>
        </p:nvGraphicFramePr>
        <p:xfrm>
          <a:off x="395536" y="188640"/>
          <a:ext cx="8229600" cy="14283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47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2"/>
                        </a:rPr>
                        <a:t>https://uxdesign.cc/artificial-intelligence-and-the-disappearance-of-non-natural-interfaces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3"/>
                        </a:rPr>
                        <a:t>http://www.oracle.com/technetwork/articles/soa/weir-3rd-gen-api-mgmt-3787102.html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5" name="Picture 2" descr="C:\Users\sbohn\Downloads\New folder (3)\3787129.p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 b="6837"/>
          <a:stretch/>
        </p:blipFill>
        <p:spPr bwMode="auto">
          <a:xfrm>
            <a:off x="467544" y="1205498"/>
            <a:ext cx="817200" cy="2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sbohn\Downloads\New folder (3)\5721ed295414e8038443c3aeafd347d3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12076" r="2624" b="3018"/>
          <a:stretch/>
        </p:blipFill>
        <p:spPr bwMode="auto">
          <a:xfrm>
            <a:off x="611560" y="551768"/>
            <a:ext cx="671873" cy="45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24838"/>
              </p:ext>
            </p:extLst>
          </p:nvPr>
        </p:nvGraphicFramePr>
        <p:xfrm>
          <a:off x="395536" y="2000608"/>
          <a:ext cx="8229600" cy="1978085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6493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48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6"/>
                        </a:rPr>
                        <a:t>https://www.slideshare.net/fabpot/the-symfony-platform-create-your-very-own-framework-php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7"/>
                        </a:rPr>
                        <a:t>https://www.quora.com/Which-is-the-best-framework-for-PHP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  <a:tr h="550800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  <a:latin typeface="+mn-lt"/>
                          <a:hlinkClick r:id="rId8"/>
                        </a:rPr>
                        <a:t>https://belitsoft.com/laravel-development-services/cms-or-framework-wordpress-or-laravel</a:t>
                      </a:r>
                      <a:endParaRPr lang="de-DE" sz="1400" dirty="0" smtClean="0">
                        <a:effectLst/>
                        <a:latin typeface="+mn-lt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8" name="Picture 7" descr="C:\Users\sbohn\Downloads\the-symfs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9" y="2432656"/>
            <a:ext cx="792000" cy="35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4" y="2936712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sbohn\Downloads\01internetofthings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1428" r="1363" b="1792"/>
          <a:stretch/>
        </p:blipFill>
        <p:spPr bwMode="auto">
          <a:xfrm>
            <a:off x="672955" y="3483074"/>
            <a:ext cx="586213" cy="4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619949"/>
              </p:ext>
            </p:extLst>
          </p:nvPr>
        </p:nvGraphicFramePr>
        <p:xfrm>
          <a:off x="395536" y="4293096"/>
          <a:ext cx="8229600" cy="1977576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49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/>
                        </a:rPr>
                        <a:t>http://e-ducation.datapeak.net/details.php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https://wiki.dbpedia.org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4"/>
                        </a:rPr>
                        <a:t>https://www.wikipedia.org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4" name="Picture 5" descr="C:\Users\sbohn\Downloads\New folder (12)\Untitdddlsase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4" y="5230640"/>
            <a:ext cx="511400" cy="44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sbohn\Downloads\New folder (12)\Untitddlsased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5" y="5799764"/>
            <a:ext cx="472328" cy="43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:\xampp7\htdocs\datapeakio.xyz\rstr\pages\Untitled004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80"/>
          <a:stretch/>
        </p:blipFill>
        <p:spPr bwMode="auto">
          <a:xfrm>
            <a:off x="539552" y="4726584"/>
            <a:ext cx="756000" cy="30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0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bohn\Downloads\New folder (3)\1_rdryCqiHgMax0v1M4eOCL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85" y="8387"/>
            <a:ext cx="5460416" cy="36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bohn\Downloads\New folder (3)\1 1j57T1ib-bXEdaJExtrr9Q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0" y="2852936"/>
            <a:ext cx="6835095" cy="40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bohn\Downloads\New folder (3)\1-zILQqoGHquwum3CVX892sA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7950" r="2311" b="8804"/>
          <a:stretch/>
        </p:blipFill>
        <p:spPr bwMode="auto">
          <a:xfrm>
            <a:off x="0" y="0"/>
            <a:ext cx="4572000" cy="311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bohn\Downloads\open-position-full-stack-designer-working-5-dribbble-sm2-01_1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29" y="4293096"/>
            <a:ext cx="2613600" cy="196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705535"/>
              </p:ext>
            </p:extLst>
          </p:nvPr>
        </p:nvGraphicFramePr>
        <p:xfrm>
          <a:off x="395536" y="1955480"/>
          <a:ext cx="8229600" cy="1977576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54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https://medium.com/@johnharrydsouza/based-learning-7-gbl-game-based-learning-123c2a5a5b55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http://blog.kennethjhong.com/2012/08/whats-big-deal-about-bartles-player.html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https://www.slideshare.net/CharlesCotter/employee-engagementbest-practice-principles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37" y="3430198"/>
            <a:ext cx="575136" cy="45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sbohn\Downloads\New folder (3)\gamification-workshop-2010-64-6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b="4096"/>
          <a:stretch/>
        </p:blipFill>
        <p:spPr bwMode="auto">
          <a:xfrm>
            <a:off x="576742" y="2865750"/>
            <a:ext cx="719616" cy="4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sbohn\Downloads\New folder (3)\17007755105_dc173398cf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3" y="2314546"/>
            <a:ext cx="795880" cy="45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540243"/>
              </p:ext>
            </p:extLst>
          </p:nvPr>
        </p:nvGraphicFramePr>
        <p:xfrm>
          <a:off x="395536" y="188640"/>
          <a:ext cx="8229600" cy="1427584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57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http://m.facebook.com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https://www.humhub.org/de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7" name="Picture 2" descr="C:\Users\sbohn\Downloads\New folder (3)\social-network-ki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20" y="1126184"/>
            <a:ext cx="629853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461949"/>
              </p:ext>
            </p:extLst>
          </p:nvPr>
        </p:nvGraphicFramePr>
        <p:xfrm>
          <a:off x="395536" y="4259736"/>
          <a:ext cx="8229600" cy="1977576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61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https://medium.com/basic-income/cutting-the-gordian-knot-of-technological-unemployment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/>
                        </a:rPr>
                        <a:t>https://medium.com/basic-income/ubi-is-a-moral-choice-before-anything-else-40300f9b75de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https://kagbig.wordpress.com/2017/09/20/wont-people-stop-working/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20" name="Picture 2" descr="C:\Users\sbohn\Downloads\New folder (3)\84a2ab13058e38845916a38672db603f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3"/>
          <a:stretch/>
        </p:blipFill>
        <p:spPr bwMode="auto">
          <a:xfrm>
            <a:off x="894198" y="4619776"/>
            <a:ext cx="390614" cy="4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sbohn\Downloads\smac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t="29195" r="16111" b="3856"/>
          <a:stretch/>
        </p:blipFill>
        <p:spPr bwMode="auto">
          <a:xfrm>
            <a:off x="483736" y="5747932"/>
            <a:ext cx="820923" cy="47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sbohn\Downloads\1 sTjQoQRs2kxloa8GNHSL_w.jpe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4" b="8808"/>
          <a:stretch/>
        </p:blipFill>
        <p:spPr bwMode="auto">
          <a:xfrm>
            <a:off x="562785" y="5175500"/>
            <a:ext cx="748915" cy="49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sbohn\Downloads\New folder (3)\neu\Screenshot_20180712-110532_Facebook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48499"/>
          <a:stretch/>
        </p:blipFill>
        <p:spPr bwMode="auto">
          <a:xfrm>
            <a:off x="730537" y="548679"/>
            <a:ext cx="555160" cy="45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417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53595"/>
              </p:ext>
            </p:extLst>
          </p:nvPr>
        </p:nvGraphicFramePr>
        <p:xfrm>
          <a:off x="395536" y="188640"/>
          <a:ext cx="8229600" cy="8775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62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https://en.unesco.org/sdgs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5" name="Picture 2" descr="C:\Users\sbohn\Downloads\SD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21" y="560013"/>
            <a:ext cx="725682" cy="4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331386"/>
              </p:ext>
            </p:extLst>
          </p:nvPr>
        </p:nvGraphicFramePr>
        <p:xfrm>
          <a:off x="395536" y="1340768"/>
          <a:ext cx="8229600" cy="1427584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effectLst/>
                        </a:rPr>
                        <a:t>Slide 63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https://de.wikipedia.org/wiki/Mammon#/media/File:Mammon_and_His_Slave.jpg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https://firehead.net/2018/03/information-4-0-techcomm-primer/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617167"/>
              </p:ext>
            </p:extLst>
          </p:nvPr>
        </p:nvGraphicFramePr>
        <p:xfrm>
          <a:off x="395536" y="3068960"/>
          <a:ext cx="8229600" cy="87759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34436"/>
                <a:gridCol w="7295164"/>
              </a:tblGrid>
              <a:tr h="327600"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smtClean="0">
                          <a:effectLst/>
                        </a:rPr>
                        <a:t>Slide 64</a:t>
                      </a:r>
                      <a:endParaRPr lang="de-DE" sz="14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  <a:tr h="549992">
                <a:tc>
                  <a:txBody>
                    <a:bodyPr/>
                    <a:lstStyle/>
                    <a:p>
                      <a:pPr algn="r"/>
                      <a:endParaRPr lang="de-DE" sz="900" dirty="0">
                        <a:effectLst/>
                        <a:latin typeface="Trebuchet MS"/>
                      </a:endParaRPr>
                    </a:p>
                  </a:txBody>
                  <a:tcPr marL="24300" marR="24300" marT="24300" marB="243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http://thehungergames.wikia.com/wiki/Prep_team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300" marR="24300" marT="24300" marB="24300" anchor="ctr"/>
                </a:tc>
              </a:tr>
            </a:tbl>
          </a:graphicData>
        </a:graphic>
      </p:graphicFrame>
      <p:pic>
        <p:nvPicPr>
          <p:cNvPr id="12" name="Picture 3" descr="C:\Users\sbohn\Downloads\weniger-arbeit-merh-produktivitaet_pixabay_herkor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760512" cy="43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sbohn\Downloads\slrtav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93434"/>
            <a:ext cx="653018" cy="4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sbohn\Downloads\New folder (3)\Alojamiento_Distrito_12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6"/>
          <a:stretch/>
        </p:blipFill>
        <p:spPr bwMode="auto">
          <a:xfrm>
            <a:off x="594886" y="3448928"/>
            <a:ext cx="705178" cy="4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bohn\Downloads\New folder (3)\c08f1cb94c9116deef33a694535f80d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2" b="13746"/>
          <a:stretch/>
        </p:blipFill>
        <p:spPr bwMode="auto">
          <a:xfrm>
            <a:off x="4799472" y="0"/>
            <a:ext cx="4287975" cy="289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 descr="C:\Users\sbohn\Downloads\New folder (3)\elephant metapho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4049" r="2498" b="3652"/>
          <a:stretch/>
        </p:blipFill>
        <p:spPr bwMode="auto">
          <a:xfrm>
            <a:off x="5796135" y="4797153"/>
            <a:ext cx="3266823" cy="20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bohn\Downloads\New folder (3)\a16b8ce3ca5c8s456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3127533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5"/>
            <a:ext cx="2455714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sbohn\Downloads\New folder (3)\How-everyone-sees-each-other-char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3217" cy="35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bohn\Downloads\New folder (3)\284DAC9600000578-0-image-a-28_14307571711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015" y="2977877"/>
            <a:ext cx="2909062" cy="174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31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</Words>
  <Application>Microsoft Office PowerPoint</Application>
  <PresentationFormat>On-screen Show (4:3)</PresentationFormat>
  <Paragraphs>167</Paragraphs>
  <Slides>81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Bohnen</dc:creator>
  <cp:lastModifiedBy>Sebastian Bohnen</cp:lastModifiedBy>
  <cp:revision>376</cp:revision>
  <dcterms:created xsi:type="dcterms:W3CDTF">2018-05-29T18:22:21Z</dcterms:created>
  <dcterms:modified xsi:type="dcterms:W3CDTF">2018-08-31T15:20:31Z</dcterms:modified>
</cp:coreProperties>
</file>